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png" ContentType="image/png"/>
  <Override PartName="/ppt/slides/slide1.xml" ContentType="application/vnd.openxmlformats-officedocument.presentationml.slide+xml"/>
  <Default Extension="jpg" ContentType="image/jp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Lst>
  <p:sldSz cx="7556500" cy="10699750"/>
  <p:notesSz cx="7556500" cy="1069975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6922"/>
            <a:ext cx="6423025" cy="2246947"/>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91860"/>
            <a:ext cx="5289550" cy="2674937"/>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60942"/>
            <a:ext cx="3287077" cy="7061835"/>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60942"/>
            <a:ext cx="3287077" cy="7061835"/>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486911" y="9938003"/>
            <a:ext cx="544067" cy="161544"/>
          </a:xfrm>
          <a:prstGeom prst="rect">
            <a:avLst/>
          </a:prstGeom>
          <a:blipFill>
            <a:blip r:embed="rId7" cstate="print"/>
            <a:stretch>
              <a:fillRect/>
            </a:stretch>
          </a:blipFill>
        </p:spPr>
        <p:txBody>
          <a:bodyPr wrap="square" lIns="0" tIns="0" rIns="0" bIns="0" rtlCol="0"/>
          <a:lstStyle/>
          <a:p/>
        </p:txBody>
      </p:sp>
      <p:sp>
        <p:nvSpPr>
          <p:cNvPr id="2" name="Holder 2"/>
          <p:cNvSpPr>
            <a:spLocks noGrp="1"/>
          </p:cNvSpPr>
          <p:nvPr>
            <p:ph type="title"/>
          </p:nvPr>
        </p:nvSpPr>
        <p:spPr>
          <a:xfrm>
            <a:off x="377825" y="427990"/>
            <a:ext cx="6800850" cy="1711960"/>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60942"/>
            <a:ext cx="6800850" cy="7061835"/>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69210" y="9950768"/>
            <a:ext cx="2418080" cy="534987"/>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7825" y="9950768"/>
            <a:ext cx="1737995" cy="53498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3462146" y="9928378"/>
            <a:ext cx="582295" cy="184150"/>
          </a:xfrm>
          <a:prstGeom prst="rect">
            <a:avLst/>
          </a:prstGeom>
        </p:spPr>
        <p:txBody>
          <a:bodyPr wrap="square" lIns="0" tIns="0" rIns="0" bIns="0">
            <a:spAutoFit/>
          </a:bodyPr>
          <a:lstStyle>
            <a:lvl1pPr>
              <a:defRPr sz="1100" b="1" i="0">
                <a:solidFill>
                  <a:schemeClr val="tx1"/>
                </a:solidFill>
                <a:latin typeface="Times New Roman"/>
                <a:cs typeface="Times New Roman"/>
              </a:defRPr>
            </a:lvl1pPr>
          </a:lstStyle>
          <a:p>
            <a:pPr marL="25400">
              <a:lnSpc>
                <a:spcPct val="100000"/>
              </a:lnSpc>
              <a:spcBef>
                <a:spcPts val="5"/>
              </a:spcBef>
            </a:pPr>
            <a:fld id="{81D60167-4931-47E6-BA6A-407CBD079E47}" type="slidenum">
              <a:rPr dirty="0"/>
              <a:t>#</a:t>
            </a:fld>
            <a:r>
              <a:rPr dirty="0"/>
              <a:t>/ from</a:t>
            </a:r>
            <a:r>
              <a:rPr dirty="0" spc="-95"/>
              <a:t> </a:t>
            </a:r>
            <a:r>
              <a:rPr dirty="0"/>
              <a:t>4</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jpg"/><Relationship Id="rId3" Type="http://schemas.openxmlformats.org/officeDocument/2006/relationships/image" Target="../media/image6.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489959" y="9934955"/>
            <a:ext cx="509015" cy="161544"/>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895469" y="325627"/>
            <a:ext cx="1323340" cy="208279"/>
          </a:xfrm>
          <a:prstGeom prst="rect">
            <a:avLst/>
          </a:prstGeom>
        </p:spPr>
        <p:txBody>
          <a:bodyPr wrap="square" lIns="0" tIns="12700" rIns="0" bIns="0" rtlCol="0" vert="horz">
            <a:spAutoFit/>
          </a:bodyPr>
          <a:lstStyle/>
          <a:p>
            <a:pPr marL="12700">
              <a:lnSpc>
                <a:spcPct val="100000"/>
              </a:lnSpc>
              <a:spcBef>
                <a:spcPts val="100"/>
              </a:spcBef>
              <a:tabLst>
                <a:tab pos="702310" algn="l"/>
              </a:tabLst>
            </a:pPr>
            <a:r>
              <a:rPr dirty="0" sz="1200" b="1">
                <a:latin typeface="Times New Roman"/>
                <a:cs typeface="Times New Roman"/>
              </a:rPr>
              <a:t>3</a:t>
            </a:r>
            <a:r>
              <a:rPr dirty="0" baseline="38194" sz="1200" b="1">
                <a:latin typeface="Times New Roman"/>
                <a:cs typeface="Times New Roman"/>
              </a:rPr>
              <a:t>rd</a:t>
            </a:r>
            <a:r>
              <a:rPr dirty="0" baseline="38194" sz="1200" spc="142" b="1">
                <a:latin typeface="Times New Roman"/>
                <a:cs typeface="Times New Roman"/>
              </a:rPr>
              <a:t> </a:t>
            </a:r>
            <a:r>
              <a:rPr dirty="0" sz="1200" spc="-5" b="1">
                <a:latin typeface="Times New Roman"/>
                <a:cs typeface="Times New Roman"/>
              </a:rPr>
              <a:t>Y</a:t>
            </a:r>
            <a:r>
              <a:rPr dirty="0" sz="1200" spc="-15" b="1">
                <a:latin typeface="Times New Roman"/>
                <a:cs typeface="Times New Roman"/>
              </a:rPr>
              <a:t>e</a:t>
            </a:r>
            <a:r>
              <a:rPr dirty="0" sz="1200" b="1">
                <a:latin typeface="Times New Roman"/>
                <a:cs typeface="Times New Roman"/>
              </a:rPr>
              <a:t>ar	</a:t>
            </a:r>
            <a:r>
              <a:rPr dirty="0" sz="1200" spc="-15" b="1">
                <a:latin typeface="Times New Roman"/>
                <a:cs typeface="Times New Roman"/>
              </a:rPr>
              <a:t>P</a:t>
            </a:r>
            <a:r>
              <a:rPr dirty="0" sz="1200" b="1">
                <a:latin typeface="Times New Roman"/>
                <a:cs typeface="Times New Roman"/>
              </a:rPr>
              <a:t>ol</a:t>
            </a:r>
            <a:r>
              <a:rPr dirty="0" sz="1200" spc="10" b="1">
                <a:latin typeface="Times New Roman"/>
                <a:cs typeface="Times New Roman"/>
              </a:rPr>
              <a:t>y</a:t>
            </a:r>
            <a:r>
              <a:rPr dirty="0" sz="1200" spc="-5" b="1">
                <a:latin typeface="Times New Roman"/>
                <a:cs typeface="Times New Roman"/>
              </a:rPr>
              <a:t>mer</a:t>
            </a:r>
            <a:r>
              <a:rPr dirty="0" sz="1200" spc="-5" b="1">
                <a:latin typeface="Times New Roman"/>
                <a:cs typeface="Times New Roman"/>
              </a:rPr>
              <a:t>s</a:t>
            </a:r>
            <a:endParaRPr sz="1200">
              <a:latin typeface="Times New Roman"/>
              <a:cs typeface="Times New Roman"/>
            </a:endParaRPr>
          </a:p>
        </p:txBody>
      </p:sp>
      <p:sp>
        <p:nvSpPr>
          <p:cNvPr id="4" name="object 4"/>
          <p:cNvSpPr txBox="1"/>
          <p:nvPr/>
        </p:nvSpPr>
        <p:spPr>
          <a:xfrm>
            <a:off x="4857369" y="500888"/>
            <a:ext cx="2184400" cy="208279"/>
          </a:xfrm>
          <a:prstGeom prst="rect">
            <a:avLst/>
          </a:prstGeom>
        </p:spPr>
        <p:txBody>
          <a:bodyPr wrap="square" lIns="0" tIns="12700" rIns="0" bIns="0" rtlCol="0" vert="horz">
            <a:spAutoFit/>
          </a:bodyPr>
          <a:lstStyle/>
          <a:p>
            <a:pPr marL="12700">
              <a:lnSpc>
                <a:spcPct val="100000"/>
              </a:lnSpc>
              <a:spcBef>
                <a:spcPts val="100"/>
              </a:spcBef>
            </a:pPr>
            <a:r>
              <a:rPr dirty="0" sz="1200" spc="-5" b="1">
                <a:latin typeface="Times New Roman"/>
                <a:cs typeface="Times New Roman"/>
              </a:rPr>
              <a:t>Assist. Lecturer. </a:t>
            </a:r>
            <a:r>
              <a:rPr dirty="0" sz="1200" b="1">
                <a:latin typeface="Times New Roman"/>
                <a:cs typeface="Times New Roman"/>
              </a:rPr>
              <a:t>Abbas</a:t>
            </a:r>
            <a:r>
              <a:rPr dirty="0" sz="1200" spc="5" b="1">
                <a:latin typeface="Times New Roman"/>
                <a:cs typeface="Times New Roman"/>
              </a:rPr>
              <a:t> </a:t>
            </a:r>
            <a:r>
              <a:rPr dirty="0" sz="1200" spc="-5" b="1">
                <a:latin typeface="Times New Roman"/>
                <a:cs typeface="Times New Roman"/>
              </a:rPr>
              <a:t>Albawee.</a:t>
            </a:r>
            <a:endParaRPr sz="1200">
              <a:latin typeface="Times New Roman"/>
              <a:cs typeface="Times New Roman"/>
            </a:endParaRPr>
          </a:p>
        </p:txBody>
      </p:sp>
      <p:sp>
        <p:nvSpPr>
          <p:cNvPr id="5" name="object 5"/>
          <p:cNvSpPr txBox="1"/>
          <p:nvPr/>
        </p:nvSpPr>
        <p:spPr>
          <a:xfrm>
            <a:off x="182371" y="325627"/>
            <a:ext cx="1981200" cy="558800"/>
          </a:xfrm>
          <a:prstGeom prst="rect">
            <a:avLst/>
          </a:prstGeom>
        </p:spPr>
        <p:txBody>
          <a:bodyPr wrap="square" lIns="0" tIns="24765" rIns="0" bIns="0" rtlCol="0" vert="horz">
            <a:spAutoFit/>
          </a:bodyPr>
          <a:lstStyle/>
          <a:p>
            <a:pPr marL="12700" marR="440690">
              <a:lnSpc>
                <a:spcPts val="1380"/>
              </a:lnSpc>
              <a:spcBef>
                <a:spcPts val="195"/>
              </a:spcBef>
            </a:pPr>
            <a:r>
              <a:rPr dirty="0" sz="1200" spc="-5" b="1">
                <a:latin typeface="Times New Roman"/>
                <a:cs typeface="Times New Roman"/>
              </a:rPr>
              <a:t>University </a:t>
            </a:r>
            <a:r>
              <a:rPr dirty="0" sz="1200" b="1">
                <a:latin typeface="Times New Roman"/>
                <a:cs typeface="Times New Roman"/>
              </a:rPr>
              <a:t>of Diyala.  College of</a:t>
            </a:r>
            <a:r>
              <a:rPr dirty="0" sz="1200" spc="-50" b="1">
                <a:latin typeface="Times New Roman"/>
                <a:cs typeface="Times New Roman"/>
              </a:rPr>
              <a:t> </a:t>
            </a:r>
            <a:r>
              <a:rPr dirty="0" sz="1200" spc="-5" b="1">
                <a:latin typeface="Times New Roman"/>
                <a:cs typeface="Times New Roman"/>
              </a:rPr>
              <a:t>Engineering.</a:t>
            </a:r>
            <a:endParaRPr sz="1200">
              <a:latin typeface="Times New Roman"/>
              <a:cs typeface="Times New Roman"/>
            </a:endParaRPr>
          </a:p>
          <a:p>
            <a:pPr marL="12700">
              <a:lnSpc>
                <a:spcPts val="1345"/>
              </a:lnSpc>
            </a:pPr>
            <a:r>
              <a:rPr dirty="0" sz="1200" spc="-5" b="1">
                <a:latin typeface="Times New Roman"/>
                <a:cs typeface="Times New Roman"/>
              </a:rPr>
              <a:t>Department </a:t>
            </a:r>
            <a:r>
              <a:rPr dirty="0" sz="1200" b="1">
                <a:latin typeface="Times New Roman"/>
                <a:cs typeface="Times New Roman"/>
              </a:rPr>
              <a:t>of </a:t>
            </a:r>
            <a:r>
              <a:rPr dirty="0" sz="1200" spc="-5" b="1">
                <a:latin typeface="Times New Roman"/>
                <a:cs typeface="Times New Roman"/>
              </a:rPr>
              <a:t>Materials</a:t>
            </a:r>
            <a:r>
              <a:rPr dirty="0" sz="1200" spc="-25" b="1">
                <a:latin typeface="Times New Roman"/>
                <a:cs typeface="Times New Roman"/>
              </a:rPr>
              <a:t> </a:t>
            </a:r>
            <a:r>
              <a:rPr dirty="0" sz="1200" b="1">
                <a:latin typeface="Times New Roman"/>
                <a:cs typeface="Times New Roman"/>
              </a:rPr>
              <a:t>Eng.</a:t>
            </a:r>
            <a:endParaRPr sz="1200">
              <a:latin typeface="Times New Roman"/>
              <a:cs typeface="Times New Roman"/>
            </a:endParaRPr>
          </a:p>
        </p:txBody>
      </p:sp>
      <p:sp>
        <p:nvSpPr>
          <p:cNvPr id="6" name="object 6"/>
          <p:cNvSpPr txBox="1"/>
          <p:nvPr/>
        </p:nvSpPr>
        <p:spPr>
          <a:xfrm>
            <a:off x="4841591" y="676147"/>
            <a:ext cx="1758950" cy="208279"/>
          </a:xfrm>
          <a:prstGeom prst="rect">
            <a:avLst/>
          </a:prstGeom>
        </p:spPr>
        <p:txBody>
          <a:bodyPr wrap="square" lIns="0" tIns="12700" rIns="0" bIns="0" rtlCol="0" vert="horz">
            <a:spAutoFit/>
          </a:bodyPr>
          <a:lstStyle/>
          <a:p>
            <a:pPr marL="12700">
              <a:lnSpc>
                <a:spcPct val="100000"/>
              </a:lnSpc>
              <a:spcBef>
                <a:spcPts val="100"/>
              </a:spcBef>
              <a:tabLst>
                <a:tab pos="991235" algn="l"/>
              </a:tabLst>
            </a:pPr>
            <a:r>
              <a:rPr dirty="0" sz="1200" b="1">
                <a:latin typeface="Times New Roman"/>
                <a:cs typeface="Times New Roman"/>
              </a:rPr>
              <a:t>L</a:t>
            </a:r>
            <a:r>
              <a:rPr dirty="0" sz="1200" spc="-5" b="1">
                <a:latin typeface="Times New Roman"/>
                <a:cs typeface="Times New Roman"/>
              </a:rPr>
              <a:t>ec</a:t>
            </a:r>
            <a:r>
              <a:rPr dirty="0" sz="1200" b="1">
                <a:latin typeface="Times New Roman"/>
                <a:cs typeface="Times New Roman"/>
              </a:rPr>
              <a:t>tur</a:t>
            </a:r>
            <a:r>
              <a:rPr dirty="0" sz="1200" spc="-10" b="1">
                <a:latin typeface="Times New Roman"/>
                <a:cs typeface="Times New Roman"/>
              </a:rPr>
              <a:t>e</a:t>
            </a:r>
            <a:r>
              <a:rPr dirty="0" sz="1200" b="1">
                <a:latin typeface="Times New Roman"/>
                <a:cs typeface="Times New Roman"/>
              </a:rPr>
              <a:t>:</a:t>
            </a:r>
            <a:r>
              <a:rPr dirty="0" sz="1200" spc="10" b="1">
                <a:latin typeface="Times New Roman"/>
                <a:cs typeface="Times New Roman"/>
              </a:rPr>
              <a:t> </a:t>
            </a:r>
            <a:r>
              <a:rPr dirty="0" sz="1200" b="1">
                <a:latin typeface="Times New Roman"/>
                <a:cs typeface="Times New Roman"/>
              </a:rPr>
              <a:t>17.	(2</a:t>
            </a:r>
            <a:r>
              <a:rPr dirty="0" sz="1200" spc="-5" b="1">
                <a:latin typeface="Times New Roman"/>
                <a:cs typeface="Times New Roman"/>
              </a:rPr>
              <a:t>0</a:t>
            </a:r>
            <a:r>
              <a:rPr dirty="0" sz="1200" b="1">
                <a:latin typeface="Times New Roman"/>
                <a:cs typeface="Times New Roman"/>
              </a:rPr>
              <a:t>18/</a:t>
            </a:r>
            <a:r>
              <a:rPr dirty="0" sz="1200" spc="10" b="1">
                <a:latin typeface="Times New Roman"/>
                <a:cs typeface="Times New Roman"/>
              </a:rPr>
              <a:t>2</a:t>
            </a:r>
            <a:r>
              <a:rPr dirty="0" sz="1200" b="1">
                <a:latin typeface="Times New Roman"/>
                <a:cs typeface="Times New Roman"/>
              </a:rPr>
              <a:t>019)</a:t>
            </a:r>
            <a:endParaRPr sz="1200">
              <a:latin typeface="Times New Roman"/>
              <a:cs typeface="Times New Roman"/>
            </a:endParaRPr>
          </a:p>
        </p:txBody>
      </p:sp>
      <p:sp>
        <p:nvSpPr>
          <p:cNvPr id="7" name="object 7"/>
          <p:cNvSpPr/>
          <p:nvPr/>
        </p:nvSpPr>
        <p:spPr>
          <a:xfrm>
            <a:off x="3206114" y="288289"/>
            <a:ext cx="866775" cy="866775"/>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1046784" y="1300632"/>
            <a:ext cx="5474970" cy="8172450"/>
          </a:xfrm>
          <a:prstGeom prst="rect">
            <a:avLst/>
          </a:prstGeom>
        </p:spPr>
        <p:txBody>
          <a:bodyPr wrap="square" lIns="0" tIns="120650" rIns="0" bIns="0" rtlCol="0" vert="horz">
            <a:spAutoFit/>
          </a:bodyPr>
          <a:lstStyle/>
          <a:p>
            <a:pPr algn="ctr" marL="635">
              <a:lnSpc>
                <a:spcPct val="100000"/>
              </a:lnSpc>
              <a:spcBef>
                <a:spcPts val="950"/>
              </a:spcBef>
            </a:pPr>
            <a:r>
              <a:rPr dirty="0" u="heavy" sz="1600" spc="-5" b="1">
                <a:uFill>
                  <a:solidFill>
                    <a:srgbClr val="000000"/>
                  </a:solidFill>
                </a:uFill>
                <a:latin typeface="Times New Roman"/>
                <a:cs typeface="Times New Roman"/>
              </a:rPr>
              <a:t>Impact Behavior of</a:t>
            </a:r>
            <a:r>
              <a:rPr dirty="0" u="heavy" sz="1600" spc="20" b="1">
                <a:uFill>
                  <a:solidFill>
                    <a:srgbClr val="000000"/>
                  </a:solidFill>
                </a:uFill>
                <a:latin typeface="Times New Roman"/>
                <a:cs typeface="Times New Roman"/>
              </a:rPr>
              <a:t> </a:t>
            </a:r>
            <a:r>
              <a:rPr dirty="0" u="heavy" sz="1600" spc="-5" b="1">
                <a:uFill>
                  <a:solidFill>
                    <a:srgbClr val="000000"/>
                  </a:solidFill>
                </a:uFill>
                <a:latin typeface="Times New Roman"/>
                <a:cs typeface="Times New Roman"/>
              </a:rPr>
              <a:t>Polymers</a:t>
            </a:r>
            <a:endParaRPr sz="1600">
              <a:latin typeface="Times New Roman"/>
              <a:cs typeface="Times New Roman"/>
            </a:endParaRPr>
          </a:p>
          <a:p>
            <a:pPr marL="12700">
              <a:lnSpc>
                <a:spcPts val="1860"/>
              </a:lnSpc>
              <a:spcBef>
                <a:spcPts val="855"/>
              </a:spcBef>
            </a:pPr>
            <a:r>
              <a:rPr dirty="0" sz="1600" spc="-5" b="1">
                <a:latin typeface="Times New Roman"/>
                <a:cs typeface="Times New Roman"/>
              </a:rPr>
              <a:t>Impact</a:t>
            </a:r>
            <a:r>
              <a:rPr dirty="0" sz="1600" b="1">
                <a:latin typeface="Times New Roman"/>
                <a:cs typeface="Times New Roman"/>
              </a:rPr>
              <a:t> </a:t>
            </a:r>
            <a:r>
              <a:rPr dirty="0" sz="1600" spc="-5" b="1">
                <a:latin typeface="Times New Roman"/>
                <a:cs typeface="Times New Roman"/>
              </a:rPr>
              <a:t>Fracture</a:t>
            </a:r>
            <a:endParaRPr sz="1600">
              <a:latin typeface="Times New Roman"/>
              <a:cs typeface="Times New Roman"/>
            </a:endParaRPr>
          </a:p>
          <a:p>
            <a:pPr marL="481965">
              <a:lnSpc>
                <a:spcPts val="1860"/>
              </a:lnSpc>
            </a:pPr>
            <a:r>
              <a:rPr dirty="0" sz="1600" spc="-5">
                <a:latin typeface="Times New Roman"/>
                <a:cs typeface="Times New Roman"/>
              </a:rPr>
              <a:t>A</a:t>
            </a:r>
            <a:r>
              <a:rPr dirty="0" sz="1600" spc="75">
                <a:latin typeface="Times New Roman"/>
                <a:cs typeface="Times New Roman"/>
              </a:rPr>
              <a:t> </a:t>
            </a:r>
            <a:r>
              <a:rPr dirty="0" sz="1600" spc="-5">
                <a:latin typeface="Times New Roman"/>
                <a:cs typeface="Times New Roman"/>
              </a:rPr>
              <a:t>good</a:t>
            </a:r>
            <a:r>
              <a:rPr dirty="0" sz="1600" spc="70">
                <a:latin typeface="Times New Roman"/>
                <a:cs typeface="Times New Roman"/>
              </a:rPr>
              <a:t> </a:t>
            </a:r>
            <a:r>
              <a:rPr dirty="0" sz="1600" spc="-5">
                <a:latin typeface="Times New Roman"/>
                <a:cs typeface="Times New Roman"/>
              </a:rPr>
              <a:t>polymer</a:t>
            </a:r>
            <a:r>
              <a:rPr dirty="0" sz="1600" spc="90">
                <a:latin typeface="Times New Roman"/>
                <a:cs typeface="Times New Roman"/>
              </a:rPr>
              <a:t> </a:t>
            </a:r>
            <a:r>
              <a:rPr dirty="0" sz="1600" spc="-5">
                <a:latin typeface="Times New Roman"/>
                <a:cs typeface="Times New Roman"/>
              </a:rPr>
              <a:t>is</a:t>
            </a:r>
            <a:r>
              <a:rPr dirty="0" sz="1600" spc="80">
                <a:latin typeface="Times New Roman"/>
                <a:cs typeface="Times New Roman"/>
              </a:rPr>
              <a:t> </a:t>
            </a:r>
            <a:r>
              <a:rPr dirty="0" sz="1600" spc="-5">
                <a:latin typeface="Times New Roman"/>
                <a:cs typeface="Times New Roman"/>
              </a:rPr>
              <a:t>generally</a:t>
            </a:r>
            <a:r>
              <a:rPr dirty="0" sz="1600" spc="70">
                <a:latin typeface="Times New Roman"/>
                <a:cs typeface="Times New Roman"/>
              </a:rPr>
              <a:t> </a:t>
            </a:r>
            <a:r>
              <a:rPr dirty="0" sz="1600" spc="-5">
                <a:latin typeface="Times New Roman"/>
                <a:cs typeface="Times New Roman"/>
              </a:rPr>
              <a:t>defined</a:t>
            </a:r>
            <a:r>
              <a:rPr dirty="0" sz="1600" spc="85">
                <a:latin typeface="Times New Roman"/>
                <a:cs typeface="Times New Roman"/>
              </a:rPr>
              <a:t> </a:t>
            </a:r>
            <a:r>
              <a:rPr dirty="0" sz="1600" spc="-5">
                <a:latin typeface="Times New Roman"/>
                <a:cs typeface="Times New Roman"/>
              </a:rPr>
              <a:t>as</a:t>
            </a:r>
            <a:r>
              <a:rPr dirty="0" sz="1600" spc="80">
                <a:latin typeface="Times New Roman"/>
                <a:cs typeface="Times New Roman"/>
              </a:rPr>
              <a:t> </a:t>
            </a:r>
            <a:r>
              <a:rPr dirty="0" sz="1600" spc="-5">
                <a:latin typeface="Times New Roman"/>
                <a:cs typeface="Times New Roman"/>
              </a:rPr>
              <a:t>one</a:t>
            </a:r>
            <a:r>
              <a:rPr dirty="0" sz="1600" spc="75">
                <a:latin typeface="Times New Roman"/>
                <a:cs typeface="Times New Roman"/>
              </a:rPr>
              <a:t> </a:t>
            </a:r>
            <a:r>
              <a:rPr dirty="0" sz="1600" spc="-5">
                <a:latin typeface="Times New Roman"/>
                <a:cs typeface="Times New Roman"/>
              </a:rPr>
              <a:t>capable</a:t>
            </a:r>
            <a:r>
              <a:rPr dirty="0" sz="1600" spc="80">
                <a:latin typeface="Times New Roman"/>
                <a:cs typeface="Times New Roman"/>
              </a:rPr>
              <a:t> </a:t>
            </a:r>
            <a:r>
              <a:rPr dirty="0" sz="1600" spc="-5">
                <a:latin typeface="Times New Roman"/>
                <a:cs typeface="Times New Roman"/>
              </a:rPr>
              <a:t>of</a:t>
            </a:r>
            <a:endParaRPr sz="1600">
              <a:latin typeface="Times New Roman"/>
              <a:cs typeface="Times New Roman"/>
            </a:endParaRPr>
          </a:p>
          <a:p>
            <a:pPr algn="just" marL="12700" marR="5080">
              <a:lnSpc>
                <a:spcPct val="143800"/>
              </a:lnSpc>
            </a:pPr>
            <a:r>
              <a:rPr dirty="0" sz="1600" spc="-5">
                <a:latin typeface="Times New Roman"/>
                <a:cs typeface="Times New Roman"/>
              </a:rPr>
              <a:t>absorbing a large amount of energy before failure. Poly  carbonates have one of the </a:t>
            </a:r>
            <a:r>
              <a:rPr dirty="0" sz="1600" spc="-10">
                <a:latin typeface="Times New Roman"/>
                <a:cs typeface="Times New Roman"/>
              </a:rPr>
              <a:t>highest </a:t>
            </a:r>
            <a:r>
              <a:rPr dirty="0" sz="1600" spc="-5">
                <a:latin typeface="Times New Roman"/>
                <a:cs typeface="Times New Roman"/>
              </a:rPr>
              <a:t>impact resistance values.  However, amorphous polymers exhibit brittle behaviour under  impact, especially if the component is notched or is too thick  relative to a corner radius. The occurrence of brittle failure can be  decreased by: increasing the molecular weight, inclusion </a:t>
            </a:r>
            <a:r>
              <a:rPr dirty="0" sz="1600" spc="-10">
                <a:latin typeface="Times New Roman"/>
                <a:cs typeface="Times New Roman"/>
              </a:rPr>
              <a:t>of  </a:t>
            </a:r>
            <a:r>
              <a:rPr dirty="0" sz="1600" spc="-5">
                <a:latin typeface="Times New Roman"/>
                <a:cs typeface="Times New Roman"/>
              </a:rPr>
              <a:t>rubber phase, inducing orientation in the </a:t>
            </a:r>
            <a:r>
              <a:rPr dirty="0" sz="1600" spc="-10">
                <a:latin typeface="Times New Roman"/>
                <a:cs typeface="Times New Roman"/>
              </a:rPr>
              <a:t>polymer </a:t>
            </a:r>
            <a:r>
              <a:rPr dirty="0" sz="1600" spc="-5">
                <a:latin typeface="Times New Roman"/>
                <a:cs typeface="Times New Roman"/>
              </a:rPr>
              <a:t>and reducing  internal defects and</a:t>
            </a:r>
            <a:r>
              <a:rPr dirty="0" sz="1600">
                <a:latin typeface="Times New Roman"/>
                <a:cs typeface="Times New Roman"/>
              </a:rPr>
              <a:t> </a:t>
            </a:r>
            <a:r>
              <a:rPr dirty="0" sz="1600" spc="-5">
                <a:latin typeface="Times New Roman"/>
                <a:cs typeface="Times New Roman"/>
              </a:rPr>
              <a:t>contaminants.</a:t>
            </a:r>
            <a:endParaRPr sz="1600">
              <a:latin typeface="Times New Roman"/>
              <a:cs typeface="Times New Roman"/>
            </a:endParaRPr>
          </a:p>
          <a:p>
            <a:pPr>
              <a:lnSpc>
                <a:spcPct val="100000"/>
              </a:lnSpc>
            </a:pPr>
            <a:endParaRPr sz="1700">
              <a:latin typeface="Times New Roman"/>
              <a:cs typeface="Times New Roman"/>
            </a:endParaRPr>
          </a:p>
          <a:p>
            <a:pPr>
              <a:lnSpc>
                <a:spcPct val="100000"/>
              </a:lnSpc>
              <a:spcBef>
                <a:spcPts val="30"/>
              </a:spcBef>
            </a:pPr>
            <a:endParaRPr sz="2000">
              <a:latin typeface="Times New Roman"/>
              <a:cs typeface="Times New Roman"/>
            </a:endParaRPr>
          </a:p>
          <a:p>
            <a:pPr marL="12700">
              <a:lnSpc>
                <a:spcPts val="1855"/>
              </a:lnSpc>
            </a:pPr>
            <a:r>
              <a:rPr dirty="0" sz="1600" spc="-5" b="1">
                <a:latin typeface="Times New Roman"/>
                <a:cs typeface="Times New Roman"/>
              </a:rPr>
              <a:t>Measuring impact strength</a:t>
            </a:r>
            <a:endParaRPr sz="1600">
              <a:latin typeface="Times New Roman"/>
              <a:cs typeface="Times New Roman"/>
            </a:endParaRPr>
          </a:p>
          <a:p>
            <a:pPr marL="481965">
              <a:lnSpc>
                <a:spcPts val="1855"/>
              </a:lnSpc>
            </a:pPr>
            <a:r>
              <a:rPr dirty="0" sz="1600" spc="-5">
                <a:latin typeface="Times New Roman"/>
                <a:cs typeface="Times New Roman"/>
              </a:rPr>
              <a:t>Conventional  Izod  tests  are  used  to   </a:t>
            </a:r>
            <a:r>
              <a:rPr dirty="0" sz="1600" spc="-10">
                <a:latin typeface="Times New Roman"/>
                <a:cs typeface="Times New Roman"/>
              </a:rPr>
              <a:t>measure</a:t>
            </a:r>
            <a:r>
              <a:rPr dirty="0" sz="1600" spc="380">
                <a:latin typeface="Times New Roman"/>
                <a:cs typeface="Times New Roman"/>
              </a:rPr>
              <a:t> </a:t>
            </a:r>
            <a:r>
              <a:rPr dirty="0" sz="1600" spc="-5">
                <a:latin typeface="Times New Roman"/>
                <a:cs typeface="Times New Roman"/>
              </a:rPr>
              <a:t>the  </a:t>
            </a:r>
            <a:r>
              <a:rPr dirty="0" sz="1600" spc="100">
                <a:latin typeface="Times New Roman"/>
                <a:cs typeface="Times New Roman"/>
              </a:rPr>
              <a:t> </a:t>
            </a:r>
            <a:r>
              <a:rPr dirty="0" sz="1600" spc="-5">
                <a:latin typeface="Times New Roman"/>
                <a:cs typeface="Times New Roman"/>
              </a:rPr>
              <a:t>energy</a:t>
            </a:r>
            <a:endParaRPr sz="1600">
              <a:latin typeface="Times New Roman"/>
              <a:cs typeface="Times New Roman"/>
            </a:endParaRPr>
          </a:p>
          <a:p>
            <a:pPr marL="12700" marR="5080">
              <a:lnSpc>
                <a:spcPct val="143800"/>
              </a:lnSpc>
              <a:tabLst>
                <a:tab pos="819785" algn="l"/>
                <a:tab pos="1108710" algn="l"/>
                <a:tab pos="1689100" algn="l"/>
                <a:tab pos="1910080" algn="l"/>
                <a:tab pos="2683510" algn="l"/>
                <a:tab pos="3629025" algn="l"/>
                <a:tab pos="4509770" algn="l"/>
                <a:tab pos="4935855" algn="l"/>
                <a:tab pos="5202555" algn="l"/>
              </a:tabLst>
            </a:pPr>
            <a:r>
              <a:rPr dirty="0" sz="1600" spc="-5">
                <a:latin typeface="Times New Roman"/>
                <a:cs typeface="Times New Roman"/>
              </a:rPr>
              <a:t>req</a:t>
            </a:r>
            <a:r>
              <a:rPr dirty="0" sz="1600">
                <a:latin typeface="Times New Roman"/>
                <a:cs typeface="Times New Roman"/>
              </a:rPr>
              <a:t>u</a:t>
            </a:r>
            <a:r>
              <a:rPr dirty="0" sz="1600" spc="-5">
                <a:latin typeface="Times New Roman"/>
                <a:cs typeface="Times New Roman"/>
              </a:rPr>
              <a:t>ired</a:t>
            </a:r>
            <a:r>
              <a:rPr dirty="0" sz="1600">
                <a:latin typeface="Times New Roman"/>
                <a:cs typeface="Times New Roman"/>
              </a:rPr>
              <a:t>	</a:t>
            </a:r>
            <a:r>
              <a:rPr dirty="0" sz="1600" spc="-5">
                <a:latin typeface="Times New Roman"/>
                <a:cs typeface="Times New Roman"/>
              </a:rPr>
              <a:t>to</a:t>
            </a:r>
            <a:r>
              <a:rPr dirty="0" sz="1600">
                <a:latin typeface="Times New Roman"/>
                <a:cs typeface="Times New Roman"/>
              </a:rPr>
              <a:t>	</a:t>
            </a:r>
            <a:r>
              <a:rPr dirty="0" sz="1600" spc="-5">
                <a:latin typeface="Times New Roman"/>
                <a:cs typeface="Times New Roman"/>
              </a:rPr>
              <a:t>break</a:t>
            </a:r>
            <a:r>
              <a:rPr dirty="0" sz="1600">
                <a:latin typeface="Times New Roman"/>
                <a:cs typeface="Times New Roman"/>
              </a:rPr>
              <a:t>	</a:t>
            </a:r>
            <a:r>
              <a:rPr dirty="0" sz="1600" spc="-5">
                <a:latin typeface="Times New Roman"/>
                <a:cs typeface="Times New Roman"/>
              </a:rPr>
              <a:t>a</a:t>
            </a:r>
            <a:r>
              <a:rPr dirty="0" sz="1600">
                <a:latin typeface="Times New Roman"/>
                <a:cs typeface="Times New Roman"/>
              </a:rPr>
              <a:t>	</a:t>
            </a:r>
            <a:r>
              <a:rPr dirty="0" sz="1600" spc="-5">
                <a:latin typeface="Times New Roman"/>
                <a:cs typeface="Times New Roman"/>
              </a:rPr>
              <a:t>notched</a:t>
            </a:r>
            <a:r>
              <a:rPr dirty="0" sz="1600">
                <a:latin typeface="Times New Roman"/>
                <a:cs typeface="Times New Roman"/>
              </a:rPr>
              <a:t>	</a:t>
            </a:r>
            <a:r>
              <a:rPr dirty="0" sz="1600" spc="-5">
                <a:latin typeface="Times New Roman"/>
                <a:cs typeface="Times New Roman"/>
              </a:rPr>
              <a:t>s</a:t>
            </a:r>
            <a:r>
              <a:rPr dirty="0" sz="1600">
                <a:latin typeface="Times New Roman"/>
                <a:cs typeface="Times New Roman"/>
              </a:rPr>
              <a:t>p</a:t>
            </a:r>
            <a:r>
              <a:rPr dirty="0" sz="1600" spc="-5">
                <a:latin typeface="Times New Roman"/>
                <a:cs typeface="Times New Roman"/>
              </a:rPr>
              <a:t>ec</a:t>
            </a:r>
            <a:r>
              <a:rPr dirty="0" sz="1600" spc="-20">
                <a:latin typeface="Times New Roman"/>
                <a:cs typeface="Times New Roman"/>
              </a:rPr>
              <a:t>i</a:t>
            </a:r>
            <a:r>
              <a:rPr dirty="0" sz="1600" spc="-25">
                <a:latin typeface="Times New Roman"/>
                <a:cs typeface="Times New Roman"/>
              </a:rPr>
              <a:t>m</a:t>
            </a:r>
            <a:r>
              <a:rPr dirty="0" sz="1600">
                <a:latin typeface="Times New Roman"/>
                <a:cs typeface="Times New Roman"/>
              </a:rPr>
              <a:t>e</a:t>
            </a:r>
            <a:r>
              <a:rPr dirty="0" sz="1600" spc="-5">
                <a:latin typeface="Times New Roman"/>
                <a:cs typeface="Times New Roman"/>
              </a:rPr>
              <a:t>n,</a:t>
            </a:r>
            <a:r>
              <a:rPr dirty="0" sz="1600">
                <a:latin typeface="Times New Roman"/>
                <a:cs typeface="Times New Roman"/>
              </a:rPr>
              <a:t>	</a:t>
            </a:r>
            <a:r>
              <a:rPr dirty="0" sz="1600" spc="-5">
                <a:latin typeface="Times New Roman"/>
                <a:cs typeface="Times New Roman"/>
              </a:rPr>
              <a:t>ho</a:t>
            </a:r>
            <a:r>
              <a:rPr dirty="0" sz="1600" spc="-5">
                <a:latin typeface="Times New Roman"/>
                <a:cs typeface="Times New Roman"/>
              </a:rPr>
              <a:t>wever,</a:t>
            </a:r>
            <a:r>
              <a:rPr dirty="0" sz="1600">
                <a:latin typeface="Times New Roman"/>
                <a:cs typeface="Times New Roman"/>
              </a:rPr>
              <a:t>	</a:t>
            </a:r>
            <a:r>
              <a:rPr dirty="0" sz="1600" spc="5">
                <a:latin typeface="Times New Roman"/>
                <a:cs typeface="Times New Roman"/>
              </a:rPr>
              <a:t>t</a:t>
            </a:r>
            <a:r>
              <a:rPr dirty="0" sz="1600" spc="-5">
                <a:latin typeface="Times New Roman"/>
                <a:cs typeface="Times New Roman"/>
              </a:rPr>
              <a:t>h</a:t>
            </a:r>
            <a:r>
              <a:rPr dirty="0" sz="1600" spc="-5">
                <a:latin typeface="Times New Roman"/>
                <a:cs typeface="Times New Roman"/>
              </a:rPr>
              <a:t>is</a:t>
            </a:r>
            <a:r>
              <a:rPr dirty="0" sz="1600">
                <a:latin typeface="Times New Roman"/>
                <a:cs typeface="Times New Roman"/>
              </a:rPr>
              <a:t>	</a:t>
            </a:r>
            <a:r>
              <a:rPr dirty="0" sz="1600" spc="-5">
                <a:latin typeface="Times New Roman"/>
                <a:cs typeface="Times New Roman"/>
              </a:rPr>
              <a:t>is</a:t>
            </a:r>
            <a:r>
              <a:rPr dirty="0" sz="1600">
                <a:latin typeface="Times New Roman"/>
                <a:cs typeface="Times New Roman"/>
              </a:rPr>
              <a:t>	</a:t>
            </a:r>
            <a:r>
              <a:rPr dirty="0" sz="1600" spc="-15">
                <a:latin typeface="Times New Roman"/>
                <a:cs typeface="Times New Roman"/>
              </a:rPr>
              <a:t>n</a:t>
            </a:r>
            <a:r>
              <a:rPr dirty="0" sz="1600" spc="-5">
                <a:latin typeface="Times New Roman"/>
                <a:cs typeface="Times New Roman"/>
              </a:rPr>
              <a:t>ot  </a:t>
            </a:r>
            <a:r>
              <a:rPr dirty="0" sz="1600" spc="-5">
                <a:latin typeface="Times New Roman"/>
                <a:cs typeface="Times New Roman"/>
              </a:rPr>
              <a:t>considered as a </a:t>
            </a:r>
            <a:r>
              <a:rPr dirty="0" sz="1600">
                <a:latin typeface="Times New Roman"/>
                <a:cs typeface="Times New Roman"/>
              </a:rPr>
              <a:t>satisfactory </a:t>
            </a:r>
            <a:r>
              <a:rPr dirty="0" sz="1600" spc="-5">
                <a:latin typeface="Times New Roman"/>
                <a:cs typeface="Times New Roman"/>
              </a:rPr>
              <a:t>test.  Major limitation being </a:t>
            </a:r>
            <a:r>
              <a:rPr dirty="0" sz="1600" spc="45">
                <a:latin typeface="Times New Roman"/>
                <a:cs typeface="Times New Roman"/>
              </a:rPr>
              <a:t> </a:t>
            </a:r>
            <a:r>
              <a:rPr dirty="0" sz="1600" spc="-5">
                <a:latin typeface="Times New Roman"/>
                <a:cs typeface="Times New Roman"/>
              </a:rPr>
              <a:t>that  </a:t>
            </a:r>
            <a:r>
              <a:rPr dirty="0" sz="1600" spc="-15">
                <a:latin typeface="Times New Roman"/>
                <a:cs typeface="Times New Roman"/>
              </a:rPr>
              <a:t>most</a:t>
            </a:r>
            <a:endParaRPr sz="1600">
              <a:latin typeface="Times New Roman"/>
              <a:cs typeface="Times New Roman"/>
            </a:endParaRPr>
          </a:p>
          <a:p>
            <a:pPr marL="12700">
              <a:lnSpc>
                <a:spcPct val="100000"/>
              </a:lnSpc>
              <a:spcBef>
                <a:spcPts val="850"/>
              </a:spcBef>
            </a:pPr>
            <a:r>
              <a:rPr dirty="0" sz="1600" spc="-5">
                <a:latin typeface="Times New Roman"/>
                <a:cs typeface="Times New Roman"/>
              </a:rPr>
              <a:t>polymers as notch sensitive and fail readily under izod</a:t>
            </a:r>
            <a:r>
              <a:rPr dirty="0" sz="1600" spc="50">
                <a:latin typeface="Times New Roman"/>
                <a:cs typeface="Times New Roman"/>
              </a:rPr>
              <a:t> </a:t>
            </a:r>
            <a:r>
              <a:rPr dirty="0" sz="1600" spc="-5">
                <a:latin typeface="Times New Roman"/>
                <a:cs typeface="Times New Roman"/>
              </a:rPr>
              <a:t>test.</a:t>
            </a:r>
            <a:endParaRPr sz="1600">
              <a:latin typeface="Times New Roman"/>
              <a:cs typeface="Times New Roman"/>
            </a:endParaRPr>
          </a:p>
          <a:p>
            <a:pPr>
              <a:lnSpc>
                <a:spcPct val="100000"/>
              </a:lnSpc>
            </a:pPr>
            <a:endParaRPr sz="1700">
              <a:latin typeface="Times New Roman"/>
              <a:cs typeface="Times New Roman"/>
            </a:endParaRPr>
          </a:p>
          <a:p>
            <a:pPr>
              <a:lnSpc>
                <a:spcPct val="100000"/>
              </a:lnSpc>
              <a:spcBef>
                <a:spcPts val="50"/>
              </a:spcBef>
            </a:pPr>
            <a:endParaRPr sz="1450">
              <a:latin typeface="Times New Roman"/>
              <a:cs typeface="Times New Roman"/>
            </a:endParaRPr>
          </a:p>
          <a:p>
            <a:pPr marL="12700">
              <a:lnSpc>
                <a:spcPts val="1860"/>
              </a:lnSpc>
              <a:spcBef>
                <a:spcPts val="5"/>
              </a:spcBef>
            </a:pPr>
            <a:r>
              <a:rPr dirty="0" sz="1600" spc="-5" b="1">
                <a:latin typeface="Times New Roman"/>
                <a:cs typeface="Times New Roman"/>
              </a:rPr>
              <a:t>Creep</a:t>
            </a:r>
            <a:r>
              <a:rPr dirty="0" sz="1600" b="1">
                <a:latin typeface="Times New Roman"/>
                <a:cs typeface="Times New Roman"/>
              </a:rPr>
              <a:t> </a:t>
            </a:r>
            <a:r>
              <a:rPr dirty="0" sz="1600" spc="-5" b="1">
                <a:latin typeface="Times New Roman"/>
                <a:cs typeface="Times New Roman"/>
              </a:rPr>
              <a:t>Failure</a:t>
            </a:r>
            <a:endParaRPr sz="1600">
              <a:latin typeface="Times New Roman"/>
              <a:cs typeface="Times New Roman"/>
            </a:endParaRPr>
          </a:p>
          <a:p>
            <a:pPr marL="481965">
              <a:lnSpc>
                <a:spcPts val="1860"/>
              </a:lnSpc>
            </a:pPr>
            <a:r>
              <a:rPr dirty="0" sz="1600" spc="-5">
                <a:latin typeface="Times New Roman"/>
                <a:cs typeface="Times New Roman"/>
              </a:rPr>
              <a:t>Taking </a:t>
            </a:r>
            <a:r>
              <a:rPr dirty="0" sz="1600" spc="75">
                <a:latin typeface="Times New Roman"/>
                <a:cs typeface="Times New Roman"/>
              </a:rPr>
              <a:t> </a:t>
            </a:r>
            <a:r>
              <a:rPr dirty="0" sz="1600" spc="-5">
                <a:latin typeface="Times New Roman"/>
                <a:cs typeface="Times New Roman"/>
              </a:rPr>
              <a:t>into </a:t>
            </a:r>
            <a:r>
              <a:rPr dirty="0" sz="1600" spc="80">
                <a:latin typeface="Times New Roman"/>
                <a:cs typeface="Times New Roman"/>
              </a:rPr>
              <a:t> </a:t>
            </a:r>
            <a:r>
              <a:rPr dirty="0" sz="1600" spc="-5">
                <a:latin typeface="Times New Roman"/>
                <a:cs typeface="Times New Roman"/>
              </a:rPr>
              <a:t>account </a:t>
            </a:r>
            <a:r>
              <a:rPr dirty="0" sz="1600" spc="70">
                <a:latin typeface="Times New Roman"/>
                <a:cs typeface="Times New Roman"/>
              </a:rPr>
              <a:t> </a:t>
            </a:r>
            <a:r>
              <a:rPr dirty="0" sz="1600" spc="-5">
                <a:latin typeface="Times New Roman"/>
                <a:cs typeface="Times New Roman"/>
              </a:rPr>
              <a:t>the </a:t>
            </a:r>
            <a:r>
              <a:rPr dirty="0" sz="1600" spc="60">
                <a:latin typeface="Times New Roman"/>
                <a:cs typeface="Times New Roman"/>
              </a:rPr>
              <a:t> </a:t>
            </a:r>
            <a:r>
              <a:rPr dirty="0" sz="1600" spc="-5">
                <a:latin typeface="Times New Roman"/>
                <a:cs typeface="Times New Roman"/>
              </a:rPr>
              <a:t>viscoelastic </a:t>
            </a:r>
            <a:r>
              <a:rPr dirty="0" sz="1600" spc="75">
                <a:latin typeface="Times New Roman"/>
                <a:cs typeface="Times New Roman"/>
              </a:rPr>
              <a:t> </a:t>
            </a:r>
            <a:r>
              <a:rPr dirty="0" sz="1600" spc="-5">
                <a:latin typeface="Times New Roman"/>
                <a:cs typeface="Times New Roman"/>
              </a:rPr>
              <a:t>path </a:t>
            </a:r>
            <a:r>
              <a:rPr dirty="0" sz="1600" spc="80">
                <a:latin typeface="Times New Roman"/>
                <a:cs typeface="Times New Roman"/>
              </a:rPr>
              <a:t> </a:t>
            </a:r>
            <a:r>
              <a:rPr dirty="0" sz="1600" spc="-5">
                <a:latin typeface="Times New Roman"/>
                <a:cs typeface="Times New Roman"/>
              </a:rPr>
              <a:t>at </a:t>
            </a:r>
            <a:r>
              <a:rPr dirty="0" sz="1600" spc="75">
                <a:latin typeface="Times New Roman"/>
                <a:cs typeface="Times New Roman"/>
              </a:rPr>
              <a:t> </a:t>
            </a:r>
            <a:r>
              <a:rPr dirty="0" sz="1600" spc="-10">
                <a:latin typeface="Times New Roman"/>
                <a:cs typeface="Times New Roman"/>
              </a:rPr>
              <a:t>small </a:t>
            </a:r>
            <a:r>
              <a:rPr dirty="0" sz="1600" spc="85">
                <a:latin typeface="Times New Roman"/>
                <a:cs typeface="Times New Roman"/>
              </a:rPr>
              <a:t> </a:t>
            </a:r>
            <a:r>
              <a:rPr dirty="0" sz="1600" spc="-5">
                <a:latin typeface="Times New Roman"/>
                <a:cs typeface="Times New Roman"/>
              </a:rPr>
              <a:t>strain</a:t>
            </a:r>
            <a:endParaRPr sz="1600">
              <a:latin typeface="Times New Roman"/>
              <a:cs typeface="Times New Roman"/>
            </a:endParaRPr>
          </a:p>
          <a:p>
            <a:pPr algn="just" marL="12700" marR="6350">
              <a:lnSpc>
                <a:spcPct val="143800"/>
              </a:lnSpc>
            </a:pPr>
            <a:r>
              <a:rPr dirty="0" sz="1600" spc="-5">
                <a:latin typeface="Times New Roman"/>
                <a:cs typeface="Times New Roman"/>
              </a:rPr>
              <a:t>based on thermally activated rate </a:t>
            </a:r>
            <a:r>
              <a:rPr dirty="0" sz="1600">
                <a:latin typeface="Times New Roman"/>
                <a:cs typeface="Times New Roman"/>
              </a:rPr>
              <a:t>processes. </a:t>
            </a:r>
            <a:r>
              <a:rPr dirty="0" sz="1600" spc="-5">
                <a:latin typeface="Times New Roman"/>
                <a:cs typeface="Times New Roman"/>
              </a:rPr>
              <a:t>When strain attains  higher values, high enough </a:t>
            </a:r>
            <a:r>
              <a:rPr dirty="0" sz="1600" spc="-10">
                <a:latin typeface="Times New Roman"/>
                <a:cs typeface="Times New Roman"/>
              </a:rPr>
              <a:t>to </a:t>
            </a:r>
            <a:r>
              <a:rPr dirty="0" sz="1600" spc="-5">
                <a:latin typeface="Times New Roman"/>
                <a:cs typeface="Times New Roman"/>
              </a:rPr>
              <a:t>lead </a:t>
            </a:r>
            <a:r>
              <a:rPr dirty="0" sz="1600" spc="-10">
                <a:latin typeface="Times New Roman"/>
                <a:cs typeface="Times New Roman"/>
              </a:rPr>
              <a:t>to </a:t>
            </a:r>
            <a:r>
              <a:rPr dirty="0" sz="1600" spc="-5">
                <a:latin typeface="Times New Roman"/>
                <a:cs typeface="Times New Roman"/>
              </a:rPr>
              <a:t>failure, its slope versus </a:t>
            </a:r>
            <a:r>
              <a:rPr dirty="0" sz="1600" spc="-10">
                <a:latin typeface="Times New Roman"/>
                <a:cs typeface="Times New Roman"/>
              </a:rPr>
              <a:t>time  </a:t>
            </a:r>
            <a:r>
              <a:rPr dirty="0" sz="1600" spc="-5">
                <a:latin typeface="Times New Roman"/>
                <a:cs typeface="Times New Roman"/>
              </a:rPr>
              <a:t>exhibits an abrupt change. At this </a:t>
            </a:r>
            <a:r>
              <a:rPr dirty="0" sz="1600">
                <a:latin typeface="Times New Roman"/>
                <a:cs typeface="Times New Roman"/>
              </a:rPr>
              <a:t>specific </a:t>
            </a:r>
            <a:r>
              <a:rPr dirty="0" sz="1600" spc="-5">
                <a:latin typeface="Times New Roman"/>
                <a:cs typeface="Times New Roman"/>
              </a:rPr>
              <a:t>time the creep function  appears</a:t>
            </a:r>
            <a:r>
              <a:rPr dirty="0" sz="1600" spc="160">
                <a:latin typeface="Times New Roman"/>
                <a:cs typeface="Times New Roman"/>
              </a:rPr>
              <a:t> </a:t>
            </a:r>
            <a:r>
              <a:rPr dirty="0" sz="1600" spc="-5">
                <a:latin typeface="Times New Roman"/>
                <a:cs typeface="Times New Roman"/>
              </a:rPr>
              <a:t>a</a:t>
            </a:r>
            <a:r>
              <a:rPr dirty="0" sz="1600" spc="175">
                <a:latin typeface="Times New Roman"/>
                <a:cs typeface="Times New Roman"/>
              </a:rPr>
              <a:t> </a:t>
            </a:r>
            <a:r>
              <a:rPr dirty="0" sz="1600" spc="-10">
                <a:latin typeface="Times New Roman"/>
                <a:cs typeface="Times New Roman"/>
              </a:rPr>
              <a:t>minimum.</a:t>
            </a:r>
            <a:r>
              <a:rPr dirty="0" sz="1600" spc="170">
                <a:latin typeface="Times New Roman"/>
                <a:cs typeface="Times New Roman"/>
              </a:rPr>
              <a:t> </a:t>
            </a:r>
            <a:r>
              <a:rPr dirty="0" sz="1600" spc="-5">
                <a:latin typeface="Times New Roman"/>
                <a:cs typeface="Times New Roman"/>
              </a:rPr>
              <a:t>In</a:t>
            </a:r>
            <a:r>
              <a:rPr dirty="0" sz="1600" spc="190">
                <a:latin typeface="Times New Roman"/>
                <a:cs typeface="Times New Roman"/>
              </a:rPr>
              <a:t> </a:t>
            </a:r>
            <a:r>
              <a:rPr dirty="0" sz="1600" spc="-15">
                <a:latin typeface="Times New Roman"/>
                <a:cs typeface="Times New Roman"/>
              </a:rPr>
              <a:t>most</a:t>
            </a:r>
            <a:r>
              <a:rPr dirty="0" sz="1600" spc="170">
                <a:latin typeface="Times New Roman"/>
                <a:cs typeface="Times New Roman"/>
              </a:rPr>
              <a:t> </a:t>
            </a:r>
            <a:r>
              <a:rPr dirty="0" sz="1600" spc="-5">
                <a:latin typeface="Times New Roman"/>
                <a:cs typeface="Times New Roman"/>
              </a:rPr>
              <a:t>cases</a:t>
            </a:r>
            <a:r>
              <a:rPr dirty="0" sz="1600" spc="175">
                <a:latin typeface="Times New Roman"/>
                <a:cs typeface="Times New Roman"/>
              </a:rPr>
              <a:t> </a:t>
            </a:r>
            <a:r>
              <a:rPr dirty="0" sz="1600" spc="-5">
                <a:latin typeface="Times New Roman"/>
                <a:cs typeface="Times New Roman"/>
              </a:rPr>
              <a:t>DMTA</a:t>
            </a:r>
            <a:r>
              <a:rPr dirty="0" sz="1600" spc="165">
                <a:latin typeface="Times New Roman"/>
                <a:cs typeface="Times New Roman"/>
              </a:rPr>
              <a:t> </a:t>
            </a:r>
            <a:r>
              <a:rPr dirty="0" sz="1600" spc="-5">
                <a:latin typeface="Times New Roman"/>
                <a:cs typeface="Times New Roman"/>
              </a:rPr>
              <a:t>(Dynamic</a:t>
            </a:r>
            <a:r>
              <a:rPr dirty="0" sz="1600" spc="175">
                <a:latin typeface="Times New Roman"/>
                <a:cs typeface="Times New Roman"/>
              </a:rPr>
              <a:t> </a:t>
            </a:r>
            <a:r>
              <a:rPr dirty="0" sz="1600" spc="-5">
                <a:latin typeface="Times New Roman"/>
                <a:cs typeface="Times New Roman"/>
              </a:rPr>
              <a:t>mechanical</a:t>
            </a:r>
            <a:endParaRPr sz="1600">
              <a:latin typeface="Times New Roman"/>
              <a:cs typeface="Times New Roman"/>
            </a:endParaRPr>
          </a:p>
        </p:txBody>
      </p:sp>
      <p:sp>
        <p:nvSpPr>
          <p:cNvPr id="9" name="object 9"/>
          <p:cNvSpPr txBox="1">
            <a:spLocks noGrp="1"/>
          </p:cNvSpPr>
          <p:nvPr>
            <p:ph type="sldNum" idx="7" sz="quarter"/>
          </p:nvPr>
        </p:nvSpPr>
        <p:spPr>
          <a:prstGeom prst="rect"/>
        </p:spPr>
        <p:txBody>
          <a:bodyPr wrap="square" lIns="0" tIns="635" rIns="0" bIns="0" rtlCol="0" vert="horz">
            <a:spAutoFit/>
          </a:bodyPr>
          <a:lstStyle/>
          <a:p>
            <a:pPr marL="25400">
              <a:lnSpc>
                <a:spcPct val="100000"/>
              </a:lnSpc>
              <a:spcBef>
                <a:spcPts val="5"/>
              </a:spcBef>
            </a:pPr>
            <a:fld id="{81D60167-4931-47E6-BA6A-407CBD079E47}" type="slidenum">
              <a:rPr dirty="0"/>
              <a:t>2</a:t>
            </a:fld>
            <a:r>
              <a:rPr dirty="0"/>
              <a:t>/ from</a:t>
            </a:r>
            <a:r>
              <a:rPr dirty="0" spc="-95"/>
              <a:t> </a:t>
            </a:r>
            <a:r>
              <a:rPr dirty="0"/>
              <a:t>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6784" y="1145183"/>
            <a:ext cx="5474970" cy="8214995"/>
          </a:xfrm>
          <a:prstGeom prst="rect">
            <a:avLst/>
          </a:prstGeom>
        </p:spPr>
        <p:txBody>
          <a:bodyPr wrap="square" lIns="0" tIns="12065" rIns="0" bIns="0" rtlCol="0" vert="horz">
            <a:spAutoFit/>
          </a:bodyPr>
          <a:lstStyle/>
          <a:p>
            <a:pPr algn="just" marL="12700" marR="5080">
              <a:lnSpc>
                <a:spcPct val="143900"/>
              </a:lnSpc>
              <a:spcBef>
                <a:spcPts val="95"/>
              </a:spcBef>
            </a:pPr>
            <a:r>
              <a:rPr dirty="0" sz="1600" spc="-5">
                <a:latin typeface="Times New Roman"/>
                <a:cs typeface="Times New Roman"/>
              </a:rPr>
              <a:t>thermal analysis) can be used to determine the viscoelastic  behavior of samples as a function of time. A classic case is when  the rubber hose ruptures due to creep after </a:t>
            </a:r>
            <a:r>
              <a:rPr dirty="0" sz="1600" spc="-15">
                <a:latin typeface="Times New Roman"/>
                <a:cs typeface="Times New Roman"/>
              </a:rPr>
              <a:t>many </a:t>
            </a:r>
            <a:r>
              <a:rPr dirty="0" sz="1600" spc="-5">
                <a:latin typeface="Times New Roman"/>
                <a:cs typeface="Times New Roman"/>
              </a:rPr>
              <a:t>years of service.  DMTA can be used for </a:t>
            </a:r>
            <a:r>
              <a:rPr dirty="0" sz="1600">
                <a:latin typeface="Times New Roman"/>
                <a:cs typeface="Times New Roman"/>
              </a:rPr>
              <a:t>o-rings </a:t>
            </a:r>
            <a:r>
              <a:rPr dirty="0" sz="1600" spc="-10">
                <a:latin typeface="Times New Roman"/>
                <a:cs typeface="Times New Roman"/>
              </a:rPr>
              <a:t>and </a:t>
            </a:r>
            <a:r>
              <a:rPr dirty="0" sz="1600" spc="-5">
                <a:latin typeface="Times New Roman"/>
                <a:cs typeface="Times New Roman"/>
              </a:rPr>
              <a:t>gaskets to </a:t>
            </a:r>
            <a:r>
              <a:rPr dirty="0" sz="1600" spc="-10">
                <a:latin typeface="Times New Roman"/>
                <a:cs typeface="Times New Roman"/>
              </a:rPr>
              <a:t>measure </a:t>
            </a:r>
            <a:r>
              <a:rPr dirty="0" sz="1600" spc="-5">
                <a:latin typeface="Times New Roman"/>
                <a:cs typeface="Times New Roman"/>
              </a:rPr>
              <a:t>the creep  rates.</a:t>
            </a:r>
            <a:endParaRPr sz="1600">
              <a:latin typeface="Times New Roman"/>
              <a:cs typeface="Times New Roman"/>
            </a:endParaRPr>
          </a:p>
          <a:p>
            <a:pPr>
              <a:lnSpc>
                <a:spcPct val="100000"/>
              </a:lnSpc>
            </a:pPr>
            <a:endParaRPr sz="1700">
              <a:latin typeface="Times New Roman"/>
              <a:cs typeface="Times New Roman"/>
            </a:endParaRPr>
          </a:p>
          <a:p>
            <a:pPr>
              <a:lnSpc>
                <a:spcPct val="100000"/>
              </a:lnSpc>
              <a:spcBef>
                <a:spcPts val="10"/>
              </a:spcBef>
            </a:pPr>
            <a:endParaRPr sz="1500">
              <a:latin typeface="Times New Roman"/>
              <a:cs typeface="Times New Roman"/>
            </a:endParaRPr>
          </a:p>
          <a:p>
            <a:pPr marL="12700">
              <a:lnSpc>
                <a:spcPts val="1855"/>
              </a:lnSpc>
            </a:pPr>
            <a:r>
              <a:rPr dirty="0" sz="1600" spc="-5" b="1">
                <a:latin typeface="Times New Roman"/>
                <a:cs typeface="Times New Roman"/>
              </a:rPr>
              <a:t>Blends</a:t>
            </a:r>
            <a:endParaRPr sz="1600">
              <a:latin typeface="Times New Roman"/>
              <a:cs typeface="Times New Roman"/>
            </a:endParaRPr>
          </a:p>
          <a:p>
            <a:pPr marL="481965">
              <a:lnSpc>
                <a:spcPts val="1855"/>
              </a:lnSpc>
            </a:pPr>
            <a:r>
              <a:rPr dirty="0" sz="1600" spc="-5">
                <a:latin typeface="Times New Roman"/>
                <a:cs typeface="Times New Roman"/>
              </a:rPr>
              <a:t>Blended</a:t>
            </a:r>
            <a:r>
              <a:rPr dirty="0" sz="1600" spc="170">
                <a:latin typeface="Times New Roman"/>
                <a:cs typeface="Times New Roman"/>
              </a:rPr>
              <a:t> </a:t>
            </a:r>
            <a:r>
              <a:rPr dirty="0" sz="1600" spc="-5">
                <a:latin typeface="Times New Roman"/>
                <a:cs typeface="Times New Roman"/>
              </a:rPr>
              <a:t>materials</a:t>
            </a:r>
            <a:r>
              <a:rPr dirty="0" sz="1600" spc="165">
                <a:latin typeface="Times New Roman"/>
                <a:cs typeface="Times New Roman"/>
              </a:rPr>
              <a:t> </a:t>
            </a:r>
            <a:r>
              <a:rPr dirty="0" sz="1600" spc="-5">
                <a:latin typeface="Times New Roman"/>
                <a:cs typeface="Times New Roman"/>
              </a:rPr>
              <a:t>can</a:t>
            </a:r>
            <a:r>
              <a:rPr dirty="0" sz="1600" spc="160">
                <a:latin typeface="Times New Roman"/>
                <a:cs typeface="Times New Roman"/>
              </a:rPr>
              <a:t> </a:t>
            </a:r>
            <a:r>
              <a:rPr dirty="0" sz="1600" spc="-5">
                <a:latin typeface="Times New Roman"/>
                <a:cs typeface="Times New Roman"/>
              </a:rPr>
              <a:t>have</a:t>
            </a:r>
            <a:r>
              <a:rPr dirty="0" sz="1600" spc="150">
                <a:latin typeface="Times New Roman"/>
                <a:cs typeface="Times New Roman"/>
              </a:rPr>
              <a:t> </a:t>
            </a:r>
            <a:r>
              <a:rPr dirty="0" sz="1600" spc="-5">
                <a:latin typeface="Times New Roman"/>
                <a:cs typeface="Times New Roman"/>
              </a:rPr>
              <a:t>an</a:t>
            </a:r>
            <a:r>
              <a:rPr dirty="0" sz="1600" spc="155">
                <a:latin typeface="Times New Roman"/>
                <a:cs typeface="Times New Roman"/>
              </a:rPr>
              <a:t> </a:t>
            </a:r>
            <a:r>
              <a:rPr dirty="0" sz="1600" spc="-5">
                <a:latin typeface="Times New Roman"/>
                <a:cs typeface="Times New Roman"/>
              </a:rPr>
              <a:t>increased</a:t>
            </a:r>
            <a:r>
              <a:rPr dirty="0" sz="1600" spc="165">
                <a:latin typeface="Times New Roman"/>
                <a:cs typeface="Times New Roman"/>
              </a:rPr>
              <a:t> </a:t>
            </a:r>
            <a:r>
              <a:rPr dirty="0" sz="1600" spc="-5">
                <a:latin typeface="Times New Roman"/>
                <a:cs typeface="Times New Roman"/>
              </a:rPr>
              <a:t>fracture</a:t>
            </a:r>
            <a:r>
              <a:rPr dirty="0" sz="1600" spc="150">
                <a:latin typeface="Times New Roman"/>
                <a:cs typeface="Times New Roman"/>
              </a:rPr>
              <a:t> </a:t>
            </a:r>
            <a:r>
              <a:rPr dirty="0" sz="1600" spc="-5">
                <a:latin typeface="Times New Roman"/>
                <a:cs typeface="Times New Roman"/>
              </a:rPr>
              <a:t>toughness</a:t>
            </a:r>
            <a:endParaRPr sz="1600">
              <a:latin typeface="Times New Roman"/>
              <a:cs typeface="Times New Roman"/>
            </a:endParaRPr>
          </a:p>
          <a:p>
            <a:pPr algn="just" marL="12700" marR="6350">
              <a:lnSpc>
                <a:spcPct val="143800"/>
              </a:lnSpc>
            </a:pPr>
            <a:r>
              <a:rPr dirty="0" sz="1600" spc="-5">
                <a:latin typeface="Times New Roman"/>
                <a:cs typeface="Times New Roman"/>
              </a:rPr>
              <a:t>with balanced </a:t>
            </a:r>
            <a:r>
              <a:rPr dirty="0" sz="1600">
                <a:latin typeface="Times New Roman"/>
                <a:cs typeface="Times New Roman"/>
              </a:rPr>
              <a:t>stiffness </a:t>
            </a:r>
            <a:r>
              <a:rPr dirty="0" sz="1600" spc="-5">
                <a:latin typeface="Times New Roman"/>
                <a:cs typeface="Times New Roman"/>
              </a:rPr>
              <a:t>and strength. Usually these are formed  </a:t>
            </a:r>
            <a:r>
              <a:rPr dirty="0" sz="1600">
                <a:latin typeface="Times New Roman"/>
                <a:cs typeface="Times New Roman"/>
              </a:rPr>
              <a:t>ftom </a:t>
            </a:r>
            <a:r>
              <a:rPr dirty="0" sz="1600" spc="-5">
                <a:latin typeface="Times New Roman"/>
                <a:cs typeface="Times New Roman"/>
              </a:rPr>
              <a:t>copolymerization or modification with a suitable elastomer.  However, the mechanical properties of blends, especially the  modulus, </a:t>
            </a:r>
            <a:r>
              <a:rPr dirty="0" sz="1600" spc="210">
                <a:latin typeface="Times New Roman"/>
                <a:cs typeface="Times New Roman"/>
              </a:rPr>
              <a:t> </a:t>
            </a:r>
            <a:r>
              <a:rPr dirty="0" sz="1600" spc="-5">
                <a:latin typeface="Times New Roman"/>
                <a:cs typeface="Times New Roman"/>
              </a:rPr>
              <a:t>follow </a:t>
            </a:r>
            <a:r>
              <a:rPr dirty="0" sz="1600" spc="220">
                <a:latin typeface="Times New Roman"/>
                <a:cs typeface="Times New Roman"/>
              </a:rPr>
              <a:t> </a:t>
            </a:r>
            <a:r>
              <a:rPr dirty="0" sz="1600">
                <a:latin typeface="Times New Roman"/>
                <a:cs typeface="Times New Roman"/>
              </a:rPr>
              <a:t>the </a:t>
            </a:r>
            <a:r>
              <a:rPr dirty="0" sz="1600" spc="204">
                <a:latin typeface="Times New Roman"/>
                <a:cs typeface="Times New Roman"/>
              </a:rPr>
              <a:t> </a:t>
            </a:r>
            <a:r>
              <a:rPr dirty="0" sz="1600" spc="-5">
                <a:latin typeface="Times New Roman"/>
                <a:cs typeface="Times New Roman"/>
              </a:rPr>
              <a:t>‘rule </a:t>
            </a:r>
            <a:r>
              <a:rPr dirty="0" sz="1600" spc="210">
                <a:latin typeface="Times New Roman"/>
                <a:cs typeface="Times New Roman"/>
              </a:rPr>
              <a:t> </a:t>
            </a:r>
            <a:r>
              <a:rPr dirty="0" sz="1600" spc="-5">
                <a:latin typeface="Times New Roman"/>
                <a:cs typeface="Times New Roman"/>
              </a:rPr>
              <a:t>of </a:t>
            </a:r>
            <a:r>
              <a:rPr dirty="0" sz="1600" spc="245">
                <a:latin typeface="Times New Roman"/>
                <a:cs typeface="Times New Roman"/>
              </a:rPr>
              <a:t> </a:t>
            </a:r>
            <a:r>
              <a:rPr dirty="0" sz="1600" spc="-5">
                <a:latin typeface="Times New Roman"/>
                <a:cs typeface="Times New Roman"/>
              </a:rPr>
              <a:t>mixture’ </a:t>
            </a:r>
            <a:r>
              <a:rPr dirty="0" sz="1600" spc="200">
                <a:latin typeface="Times New Roman"/>
                <a:cs typeface="Times New Roman"/>
              </a:rPr>
              <a:t> </a:t>
            </a:r>
            <a:r>
              <a:rPr dirty="0" sz="1600" spc="-5">
                <a:latin typeface="Times New Roman"/>
                <a:cs typeface="Times New Roman"/>
              </a:rPr>
              <a:t>Voigt </a:t>
            </a:r>
            <a:r>
              <a:rPr dirty="0" sz="1600" spc="235">
                <a:latin typeface="Times New Roman"/>
                <a:cs typeface="Times New Roman"/>
              </a:rPr>
              <a:t> </a:t>
            </a:r>
            <a:r>
              <a:rPr dirty="0" sz="1600" spc="-10">
                <a:latin typeface="Times New Roman"/>
                <a:cs typeface="Times New Roman"/>
              </a:rPr>
              <a:t>model </a:t>
            </a:r>
            <a:r>
              <a:rPr dirty="0" sz="1600" spc="225">
                <a:latin typeface="Times New Roman"/>
                <a:cs typeface="Times New Roman"/>
              </a:rPr>
              <a:t> </a:t>
            </a:r>
            <a:r>
              <a:rPr dirty="0" sz="1600" spc="-5">
                <a:latin typeface="Times New Roman"/>
                <a:cs typeface="Times New Roman"/>
              </a:rPr>
              <a:t>and </a:t>
            </a:r>
            <a:r>
              <a:rPr dirty="0" sz="1600" spc="220">
                <a:latin typeface="Times New Roman"/>
                <a:cs typeface="Times New Roman"/>
              </a:rPr>
              <a:t> </a:t>
            </a:r>
            <a:r>
              <a:rPr dirty="0" sz="1600">
                <a:latin typeface="Times New Roman"/>
                <a:cs typeface="Times New Roman"/>
              </a:rPr>
              <a:t>the</a:t>
            </a:r>
            <a:endParaRPr sz="1600">
              <a:latin typeface="Times New Roman"/>
              <a:cs typeface="Times New Roman"/>
            </a:endParaRPr>
          </a:p>
          <a:p>
            <a:pPr marL="12700">
              <a:lnSpc>
                <a:spcPct val="100000"/>
              </a:lnSpc>
              <a:spcBef>
                <a:spcPts val="850"/>
              </a:spcBef>
            </a:pPr>
            <a:r>
              <a:rPr dirty="0" sz="1600" spc="-5">
                <a:latin typeface="Times New Roman"/>
                <a:cs typeface="Times New Roman"/>
              </a:rPr>
              <a:t>morphologies show coarsed</a:t>
            </a:r>
            <a:r>
              <a:rPr dirty="0" sz="1600">
                <a:latin typeface="Times New Roman"/>
                <a:cs typeface="Times New Roman"/>
              </a:rPr>
              <a:t> </a:t>
            </a:r>
            <a:r>
              <a:rPr dirty="0" sz="1600" spc="-5">
                <a:latin typeface="Times New Roman"/>
                <a:cs typeface="Times New Roman"/>
              </a:rPr>
              <a:t>dispersion.</a:t>
            </a:r>
            <a:endParaRPr sz="1600">
              <a:latin typeface="Times New Roman"/>
              <a:cs typeface="Times New Roman"/>
            </a:endParaRPr>
          </a:p>
          <a:p>
            <a:pPr>
              <a:lnSpc>
                <a:spcPct val="100000"/>
              </a:lnSpc>
            </a:pPr>
            <a:endParaRPr sz="1700">
              <a:latin typeface="Times New Roman"/>
              <a:cs typeface="Times New Roman"/>
            </a:endParaRPr>
          </a:p>
          <a:p>
            <a:pPr>
              <a:lnSpc>
                <a:spcPct val="100000"/>
              </a:lnSpc>
              <a:spcBef>
                <a:spcPts val="50"/>
              </a:spcBef>
            </a:pPr>
            <a:endParaRPr sz="1450">
              <a:latin typeface="Times New Roman"/>
              <a:cs typeface="Times New Roman"/>
            </a:endParaRPr>
          </a:p>
          <a:p>
            <a:pPr marL="12700">
              <a:lnSpc>
                <a:spcPts val="1855"/>
              </a:lnSpc>
            </a:pPr>
            <a:r>
              <a:rPr dirty="0" sz="1600" spc="-5" b="1">
                <a:latin typeface="Times New Roman"/>
                <a:cs typeface="Times New Roman"/>
              </a:rPr>
              <a:t>Fracture</a:t>
            </a:r>
            <a:r>
              <a:rPr dirty="0" sz="1600" b="1">
                <a:latin typeface="Times New Roman"/>
                <a:cs typeface="Times New Roman"/>
              </a:rPr>
              <a:t> </a:t>
            </a:r>
            <a:r>
              <a:rPr dirty="0" sz="1600" spc="-5" b="1">
                <a:latin typeface="Times New Roman"/>
                <a:cs typeface="Times New Roman"/>
              </a:rPr>
              <a:t>Energy</a:t>
            </a:r>
            <a:endParaRPr sz="1600">
              <a:latin typeface="Times New Roman"/>
              <a:cs typeface="Times New Roman"/>
            </a:endParaRPr>
          </a:p>
          <a:p>
            <a:pPr marL="481965">
              <a:lnSpc>
                <a:spcPts val="1855"/>
              </a:lnSpc>
            </a:pPr>
            <a:r>
              <a:rPr dirty="0" sz="1600" spc="-5">
                <a:latin typeface="Times New Roman"/>
                <a:cs typeface="Times New Roman"/>
              </a:rPr>
              <a:t>One  technique  commonly  utilized  </a:t>
            </a:r>
            <a:r>
              <a:rPr dirty="0" sz="1600">
                <a:latin typeface="Times New Roman"/>
                <a:cs typeface="Times New Roman"/>
              </a:rPr>
              <a:t>to  </a:t>
            </a:r>
            <a:r>
              <a:rPr dirty="0" sz="1600" spc="-5">
                <a:latin typeface="Times New Roman"/>
                <a:cs typeface="Times New Roman"/>
              </a:rPr>
              <a:t>measure  the </a:t>
            </a:r>
            <a:r>
              <a:rPr dirty="0" sz="1600" spc="195">
                <a:latin typeface="Times New Roman"/>
                <a:cs typeface="Times New Roman"/>
              </a:rPr>
              <a:t> </a:t>
            </a:r>
            <a:r>
              <a:rPr dirty="0" sz="1600" spc="-5">
                <a:latin typeface="Times New Roman"/>
                <a:cs typeface="Times New Roman"/>
              </a:rPr>
              <a:t>critical</a:t>
            </a:r>
            <a:endParaRPr sz="1600">
              <a:latin typeface="Times New Roman"/>
              <a:cs typeface="Times New Roman"/>
            </a:endParaRPr>
          </a:p>
          <a:p>
            <a:pPr algn="just" marL="12700" marR="5080">
              <a:lnSpc>
                <a:spcPct val="143800"/>
              </a:lnSpc>
            </a:pPr>
            <a:r>
              <a:rPr dirty="0" sz="1600" spc="-5">
                <a:latin typeface="Times New Roman"/>
                <a:cs typeface="Times New Roman"/>
              </a:rPr>
              <a:t>fracture energy during fracture of </a:t>
            </a:r>
            <a:r>
              <a:rPr dirty="0" sz="1600">
                <a:latin typeface="Times New Roman"/>
                <a:cs typeface="Times New Roman"/>
              </a:rPr>
              <a:t>rubber-like </a:t>
            </a:r>
            <a:r>
              <a:rPr dirty="0" sz="1600" spc="-5">
                <a:latin typeface="Times New Roman"/>
                <a:cs typeface="Times New Roman"/>
              </a:rPr>
              <a:t>materials is a  trouser-tear test. This </a:t>
            </a:r>
            <a:r>
              <a:rPr dirty="0" sz="1600" spc="-10">
                <a:latin typeface="Times New Roman"/>
                <a:cs typeface="Times New Roman"/>
              </a:rPr>
              <a:t>method </a:t>
            </a:r>
            <a:r>
              <a:rPr dirty="0" sz="1600" spc="-5">
                <a:latin typeface="Times New Roman"/>
                <a:cs typeface="Times New Roman"/>
              </a:rPr>
              <a:t>got its </a:t>
            </a:r>
            <a:r>
              <a:rPr dirty="0" sz="1600" spc="-10">
                <a:latin typeface="Times New Roman"/>
                <a:cs typeface="Times New Roman"/>
              </a:rPr>
              <a:t>name </a:t>
            </a:r>
            <a:r>
              <a:rPr dirty="0" sz="1600" spc="-5">
                <a:latin typeface="Times New Roman"/>
                <a:cs typeface="Times New Roman"/>
              </a:rPr>
              <a:t>becarrse </a:t>
            </a:r>
            <a:r>
              <a:rPr dirty="0" sz="1600">
                <a:latin typeface="Times New Roman"/>
                <a:cs typeface="Times New Roman"/>
              </a:rPr>
              <a:t>the </a:t>
            </a:r>
            <a:r>
              <a:rPr dirty="0" sz="1600" spc="-5">
                <a:latin typeface="Times New Roman"/>
                <a:cs typeface="Times New Roman"/>
              </a:rPr>
              <a:t>specimen  </a:t>
            </a:r>
            <a:r>
              <a:rPr dirty="0" sz="1600">
                <a:latin typeface="Times New Roman"/>
                <a:cs typeface="Times New Roman"/>
              </a:rPr>
              <a:t>for </a:t>
            </a:r>
            <a:r>
              <a:rPr dirty="0" sz="1600" spc="-5">
                <a:latin typeface="Times New Roman"/>
                <a:cs typeface="Times New Roman"/>
              </a:rPr>
              <a:t>these tests consists </a:t>
            </a:r>
            <a:r>
              <a:rPr dirty="0" sz="1600">
                <a:latin typeface="Times New Roman"/>
                <a:cs typeface="Times New Roman"/>
              </a:rPr>
              <a:t>of </a:t>
            </a:r>
            <a:r>
              <a:rPr dirty="0" sz="1600" spc="-5">
                <a:latin typeface="Times New Roman"/>
                <a:cs typeface="Times New Roman"/>
              </a:rPr>
              <a:t>a rectangular sheet cut along its long  axis to </a:t>
            </a:r>
            <a:r>
              <a:rPr dirty="0" sz="1600">
                <a:latin typeface="Times New Roman"/>
                <a:cs typeface="Times New Roman"/>
              </a:rPr>
              <a:t>form </a:t>
            </a:r>
            <a:r>
              <a:rPr dirty="0" sz="1600" spc="-5">
                <a:latin typeface="Times New Roman"/>
                <a:cs typeface="Times New Roman"/>
              </a:rPr>
              <a:t>a </a:t>
            </a:r>
            <a:r>
              <a:rPr dirty="0" sz="1600">
                <a:latin typeface="Times New Roman"/>
                <a:cs typeface="Times New Roman"/>
              </a:rPr>
              <a:t>trouser-shaped </a:t>
            </a:r>
            <a:r>
              <a:rPr dirty="0" sz="1600" spc="-5">
                <a:latin typeface="Times New Roman"/>
                <a:cs typeface="Times New Roman"/>
              </a:rPr>
              <a:t>sample (Figure 1). The ‘legs’ of </a:t>
            </a:r>
            <a:r>
              <a:rPr dirty="0" sz="1600">
                <a:latin typeface="Times New Roman"/>
                <a:cs typeface="Times New Roman"/>
              </a:rPr>
              <a:t>the  </a:t>
            </a:r>
            <a:r>
              <a:rPr dirty="0" sz="1600" spc="-5">
                <a:latin typeface="Times New Roman"/>
                <a:cs typeface="Times New Roman"/>
              </a:rPr>
              <a:t>trouser specimen are then pulled in opposite directions to create  tearing action. Determination of critical fracture energy </a:t>
            </a:r>
            <a:r>
              <a:rPr dirty="0" sz="1600">
                <a:latin typeface="Times New Roman"/>
                <a:cs typeface="Times New Roman"/>
              </a:rPr>
              <a:t>from  </a:t>
            </a:r>
            <a:r>
              <a:rPr dirty="0" sz="1600" spc="-5">
                <a:latin typeface="Times New Roman"/>
                <a:cs typeface="Times New Roman"/>
              </a:rPr>
              <a:t>other test methods requires accurate determination of crack  length,  whereas   the</a:t>
            </a:r>
            <a:r>
              <a:rPr dirty="0" sz="1600" spc="390">
                <a:latin typeface="Times New Roman"/>
                <a:cs typeface="Times New Roman"/>
              </a:rPr>
              <a:t> </a:t>
            </a:r>
            <a:r>
              <a:rPr dirty="0" sz="1600" spc="-5">
                <a:latin typeface="Times New Roman"/>
                <a:cs typeface="Times New Roman"/>
              </a:rPr>
              <a:t>critical  energy   release   and   rate</a:t>
            </a:r>
            <a:r>
              <a:rPr dirty="0" sz="1600" spc="390">
                <a:latin typeface="Times New Roman"/>
                <a:cs typeface="Times New Roman"/>
              </a:rPr>
              <a:t> </a:t>
            </a:r>
            <a:r>
              <a:rPr dirty="0" sz="1600" spc="-5">
                <a:latin typeface="Times New Roman"/>
                <a:cs typeface="Times New Roman"/>
              </a:rPr>
              <a:t>of</a:t>
            </a:r>
            <a:r>
              <a:rPr dirty="0" sz="1600" spc="360">
                <a:latin typeface="Times New Roman"/>
                <a:cs typeface="Times New Roman"/>
              </a:rPr>
              <a:t> </a:t>
            </a:r>
            <a:r>
              <a:rPr dirty="0" sz="1600" spc="-5">
                <a:latin typeface="Times New Roman"/>
                <a:cs typeface="Times New Roman"/>
              </a:rPr>
              <a:t>crack</a:t>
            </a:r>
            <a:endParaRPr sz="1600">
              <a:latin typeface="Times New Roman"/>
              <a:cs typeface="Times New Roman"/>
            </a:endParaRPr>
          </a:p>
        </p:txBody>
      </p:sp>
      <p:sp>
        <p:nvSpPr>
          <p:cNvPr id="3" name="object 3"/>
          <p:cNvSpPr txBox="1">
            <a:spLocks noGrp="1"/>
          </p:cNvSpPr>
          <p:nvPr>
            <p:ph type="sldNum" idx="7" sz="quarter"/>
          </p:nvPr>
        </p:nvSpPr>
        <p:spPr>
          <a:prstGeom prst="rect"/>
        </p:spPr>
        <p:txBody>
          <a:bodyPr wrap="square" lIns="0" tIns="635" rIns="0" bIns="0" rtlCol="0" vert="horz">
            <a:spAutoFit/>
          </a:bodyPr>
          <a:lstStyle/>
          <a:p>
            <a:pPr marL="25400">
              <a:lnSpc>
                <a:spcPct val="100000"/>
              </a:lnSpc>
              <a:spcBef>
                <a:spcPts val="5"/>
              </a:spcBef>
            </a:pPr>
            <a:fld id="{81D60167-4931-47E6-BA6A-407CBD079E47}" type="slidenum">
              <a:rPr dirty="0"/>
              <a:t>2</a:t>
            </a:fld>
            <a:r>
              <a:rPr dirty="0"/>
              <a:t>/ from</a:t>
            </a:r>
            <a:r>
              <a:rPr dirty="0" spc="-95"/>
              <a:t> </a:t>
            </a:r>
            <a:r>
              <a:rPr dirty="0"/>
              <a:t>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6784" y="1145183"/>
            <a:ext cx="5475605" cy="726440"/>
          </a:xfrm>
          <a:prstGeom prst="rect">
            <a:avLst/>
          </a:prstGeom>
        </p:spPr>
        <p:txBody>
          <a:bodyPr wrap="square" lIns="0" tIns="12700" rIns="0" bIns="0" rtlCol="0" vert="horz">
            <a:spAutoFit/>
          </a:bodyPr>
          <a:lstStyle/>
          <a:p>
            <a:pPr marL="12700" marR="5080">
              <a:lnSpc>
                <a:spcPct val="143800"/>
              </a:lnSpc>
              <a:spcBef>
                <a:spcPts val="100"/>
              </a:spcBef>
            </a:pPr>
            <a:r>
              <a:rPr dirty="0" sz="1600" spc="-5">
                <a:latin typeface="Times New Roman"/>
                <a:cs typeface="Times New Roman"/>
              </a:rPr>
              <a:t>propagation </a:t>
            </a:r>
            <a:r>
              <a:rPr dirty="0" sz="1600" spc="-10">
                <a:latin typeface="Times New Roman"/>
                <a:cs typeface="Times New Roman"/>
              </a:rPr>
              <a:t>during </a:t>
            </a:r>
            <a:r>
              <a:rPr dirty="0" sz="1600" spc="-5">
                <a:latin typeface="Times New Roman"/>
                <a:cs typeface="Times New Roman"/>
              </a:rPr>
              <a:t>a trouser-tear </a:t>
            </a:r>
            <a:r>
              <a:rPr dirty="0" sz="1600">
                <a:latin typeface="Times New Roman"/>
                <a:cs typeface="Times New Roman"/>
              </a:rPr>
              <a:t>test </a:t>
            </a:r>
            <a:r>
              <a:rPr dirty="0" sz="1600" spc="-5">
                <a:latin typeface="Times New Roman"/>
                <a:cs typeface="Times New Roman"/>
              </a:rPr>
              <a:t>are independent of crack  length and </a:t>
            </a:r>
            <a:r>
              <a:rPr dirty="0" sz="1600" spc="-10">
                <a:latin typeface="Times New Roman"/>
                <a:cs typeface="Times New Roman"/>
              </a:rPr>
              <a:t>sample</a:t>
            </a:r>
            <a:r>
              <a:rPr dirty="0" sz="1600" spc="25">
                <a:latin typeface="Times New Roman"/>
                <a:cs typeface="Times New Roman"/>
              </a:rPr>
              <a:t> </a:t>
            </a:r>
            <a:r>
              <a:rPr dirty="0" sz="1600" spc="-5">
                <a:latin typeface="Times New Roman"/>
                <a:cs typeface="Times New Roman"/>
              </a:rPr>
              <a:t>geometry.</a:t>
            </a:r>
            <a:endParaRPr sz="1600">
              <a:latin typeface="Times New Roman"/>
              <a:cs typeface="Times New Roman"/>
            </a:endParaRPr>
          </a:p>
        </p:txBody>
      </p:sp>
      <p:sp>
        <p:nvSpPr>
          <p:cNvPr id="3" name="object 3"/>
          <p:cNvSpPr txBox="1"/>
          <p:nvPr/>
        </p:nvSpPr>
        <p:spPr>
          <a:xfrm>
            <a:off x="1046784" y="4451120"/>
            <a:ext cx="5478780" cy="4232275"/>
          </a:xfrm>
          <a:prstGeom prst="rect">
            <a:avLst/>
          </a:prstGeom>
        </p:spPr>
        <p:txBody>
          <a:bodyPr wrap="square" lIns="0" tIns="12700" rIns="0" bIns="0" rtlCol="0" vert="horz">
            <a:spAutoFit/>
          </a:bodyPr>
          <a:lstStyle/>
          <a:p>
            <a:pPr algn="just" marL="12700" marR="5080" indent="456565">
              <a:lnSpc>
                <a:spcPct val="143800"/>
              </a:lnSpc>
              <a:spcBef>
                <a:spcPts val="100"/>
              </a:spcBef>
            </a:pPr>
            <a:r>
              <a:rPr dirty="0" sz="1600" spc="-5">
                <a:latin typeface="Times New Roman"/>
                <a:cs typeface="Times New Roman"/>
              </a:rPr>
              <a:t>The critical fracture energy </a:t>
            </a:r>
            <a:r>
              <a:rPr dirty="0" sz="1600" spc="5">
                <a:latin typeface="Times New Roman"/>
                <a:cs typeface="Times New Roman"/>
              </a:rPr>
              <a:t>from </a:t>
            </a:r>
            <a:r>
              <a:rPr dirty="0" sz="1600" spc="-5">
                <a:latin typeface="Times New Roman"/>
                <a:cs typeface="Times New Roman"/>
              </a:rPr>
              <a:t>a tear test is also known as  tearing energy, which is </a:t>
            </a:r>
            <a:r>
              <a:rPr dirty="0" sz="1600" spc="-10">
                <a:latin typeface="Times New Roman"/>
                <a:cs typeface="Times New Roman"/>
              </a:rPr>
              <a:t>the </a:t>
            </a:r>
            <a:r>
              <a:rPr dirty="0" sz="1600" spc="-5">
                <a:latin typeface="Times New Roman"/>
                <a:cs typeface="Times New Roman"/>
              </a:rPr>
              <a:t>energy spent per unit thickness per  unit increase in crack length. Tearing energy includes surface  energy, energy dissipated in plastic flow processes, and energy  dissipated irreversibly in viscoelastic processes. The advantage of  using the trouser-tear test lies in the assumption that all of these  changes in energy are proportional to crack length and is  primarily affected by the deformation in the vicinity of the </a:t>
            </a:r>
            <a:r>
              <a:rPr dirty="0" sz="1600" spc="5">
                <a:latin typeface="Times New Roman"/>
                <a:cs typeface="Times New Roman"/>
              </a:rPr>
              <a:t>crack-  </a:t>
            </a:r>
            <a:r>
              <a:rPr dirty="0" sz="1600" spc="-5">
                <a:latin typeface="Times New Roman"/>
                <a:cs typeface="Times New Roman"/>
              </a:rPr>
              <a:t>tip. Hence, the total energy is independent </a:t>
            </a:r>
            <a:r>
              <a:rPr dirty="0" sz="1600" spc="-10">
                <a:latin typeface="Times New Roman"/>
                <a:cs typeface="Times New Roman"/>
              </a:rPr>
              <a:t>of </a:t>
            </a:r>
            <a:r>
              <a:rPr dirty="0" sz="1600" spc="10">
                <a:latin typeface="Times New Roman"/>
                <a:cs typeface="Times New Roman"/>
              </a:rPr>
              <a:t>the </a:t>
            </a:r>
            <a:r>
              <a:rPr dirty="0" sz="1600" spc="-10">
                <a:latin typeface="Times New Roman"/>
                <a:cs typeface="Times New Roman"/>
              </a:rPr>
              <a:t>shape </a:t>
            </a:r>
            <a:r>
              <a:rPr dirty="0" sz="1600" spc="-5">
                <a:latin typeface="Times New Roman"/>
                <a:cs typeface="Times New Roman"/>
              </a:rPr>
              <a:t>of the test  specimen and the way the forces are applied. In other words,  although </a:t>
            </a:r>
            <a:r>
              <a:rPr dirty="0" sz="1600" spc="-10">
                <a:latin typeface="Times New Roman"/>
                <a:cs typeface="Times New Roman"/>
              </a:rPr>
              <a:t>the </a:t>
            </a:r>
            <a:r>
              <a:rPr dirty="0" sz="1600" spc="-5">
                <a:latin typeface="Times New Roman"/>
                <a:cs typeface="Times New Roman"/>
              </a:rPr>
              <a:t>stress distribution at the tip </a:t>
            </a:r>
            <a:r>
              <a:rPr dirty="0" sz="1600" spc="-10">
                <a:latin typeface="Times New Roman"/>
                <a:cs typeface="Times New Roman"/>
              </a:rPr>
              <a:t>of </a:t>
            </a:r>
            <a:r>
              <a:rPr dirty="0" sz="1600" spc="-5">
                <a:latin typeface="Times New Roman"/>
                <a:cs typeface="Times New Roman"/>
              </a:rPr>
              <a:t>a </a:t>
            </a:r>
            <a:r>
              <a:rPr dirty="0" sz="1600" spc="-10">
                <a:latin typeface="Times New Roman"/>
                <a:cs typeface="Times New Roman"/>
              </a:rPr>
              <a:t>tear </a:t>
            </a:r>
            <a:r>
              <a:rPr dirty="0" sz="1600" spc="-5">
                <a:latin typeface="Times New Roman"/>
                <a:cs typeface="Times New Roman"/>
              </a:rPr>
              <a:t>crack is  complex, it is independent of the crack</a:t>
            </a:r>
            <a:r>
              <a:rPr dirty="0" sz="1600" spc="30">
                <a:latin typeface="Times New Roman"/>
                <a:cs typeface="Times New Roman"/>
              </a:rPr>
              <a:t> </a:t>
            </a:r>
            <a:r>
              <a:rPr dirty="0" sz="1600" spc="-5">
                <a:latin typeface="Times New Roman"/>
                <a:cs typeface="Times New Roman"/>
              </a:rPr>
              <a:t>length.</a:t>
            </a:r>
            <a:endParaRPr sz="1600">
              <a:latin typeface="Times New Roman"/>
              <a:cs typeface="Times New Roman"/>
            </a:endParaRPr>
          </a:p>
        </p:txBody>
      </p:sp>
      <p:sp>
        <p:nvSpPr>
          <p:cNvPr id="4" name="object 4"/>
          <p:cNvSpPr/>
          <p:nvPr/>
        </p:nvSpPr>
        <p:spPr>
          <a:xfrm>
            <a:off x="1916190" y="2132733"/>
            <a:ext cx="3773409" cy="2343254"/>
          </a:xfrm>
          <a:prstGeom prst="rect">
            <a:avLst/>
          </a:prstGeom>
          <a:blipFill>
            <a:blip r:embed="rId2" cstate="print"/>
            <a:stretch>
              <a:fillRect/>
            </a:stretch>
          </a:blipFill>
        </p:spPr>
        <p:txBody>
          <a:bodyPr wrap="square" lIns="0" tIns="0" rIns="0" bIns="0" rtlCol="0"/>
          <a:lstStyle/>
          <a:p/>
        </p:txBody>
      </p:sp>
      <p:sp>
        <p:nvSpPr>
          <p:cNvPr id="5" name="object 5"/>
          <p:cNvSpPr txBox="1">
            <a:spLocks noGrp="1"/>
          </p:cNvSpPr>
          <p:nvPr>
            <p:ph type="sldNum" idx="7" sz="quarter"/>
          </p:nvPr>
        </p:nvSpPr>
        <p:spPr>
          <a:prstGeom prst="rect"/>
        </p:spPr>
        <p:txBody>
          <a:bodyPr wrap="square" lIns="0" tIns="635" rIns="0" bIns="0" rtlCol="0" vert="horz">
            <a:spAutoFit/>
          </a:bodyPr>
          <a:lstStyle/>
          <a:p>
            <a:pPr marL="25400">
              <a:lnSpc>
                <a:spcPct val="100000"/>
              </a:lnSpc>
              <a:spcBef>
                <a:spcPts val="5"/>
              </a:spcBef>
            </a:pPr>
            <a:fld id="{81D60167-4931-47E6-BA6A-407CBD079E47}" type="slidenum">
              <a:rPr dirty="0"/>
              <a:t>2</a:t>
            </a:fld>
            <a:r>
              <a:rPr dirty="0"/>
              <a:t>/ from</a:t>
            </a:r>
            <a:r>
              <a:rPr dirty="0" spc="-95"/>
              <a:t> </a:t>
            </a:r>
            <a:r>
              <a:rPr dirty="0"/>
              <a:t>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6784" y="1145183"/>
            <a:ext cx="5472430" cy="726440"/>
          </a:xfrm>
          <a:prstGeom prst="rect">
            <a:avLst/>
          </a:prstGeom>
        </p:spPr>
        <p:txBody>
          <a:bodyPr wrap="square" lIns="0" tIns="12700" rIns="0" bIns="0" rtlCol="0" vert="horz">
            <a:spAutoFit/>
          </a:bodyPr>
          <a:lstStyle/>
          <a:p>
            <a:pPr marL="12700" marR="5080">
              <a:lnSpc>
                <a:spcPct val="143800"/>
              </a:lnSpc>
              <a:spcBef>
                <a:spcPts val="100"/>
              </a:spcBef>
            </a:pPr>
            <a:r>
              <a:rPr dirty="0" sz="1600" spc="-5">
                <a:latin typeface="Times New Roman"/>
                <a:cs typeface="Times New Roman"/>
              </a:rPr>
              <a:t>In mathematical terms, the work </a:t>
            </a:r>
            <a:r>
              <a:rPr dirty="0" sz="1600">
                <a:latin typeface="Times New Roman"/>
                <a:cs typeface="Times New Roman"/>
              </a:rPr>
              <a:t>done </a:t>
            </a:r>
            <a:r>
              <a:rPr dirty="0" sz="1600" spc="-5">
                <a:latin typeface="Times New Roman"/>
                <a:cs typeface="Times New Roman"/>
              </a:rPr>
              <a:t>during a tear test can be  given by:</a:t>
            </a:r>
            <a:endParaRPr sz="1600">
              <a:latin typeface="Times New Roman"/>
              <a:cs typeface="Times New Roman"/>
            </a:endParaRPr>
          </a:p>
        </p:txBody>
      </p:sp>
      <p:sp>
        <p:nvSpPr>
          <p:cNvPr id="3" name="object 3"/>
          <p:cNvSpPr txBox="1"/>
          <p:nvPr/>
        </p:nvSpPr>
        <p:spPr>
          <a:xfrm>
            <a:off x="1046784" y="2972841"/>
            <a:ext cx="5474335" cy="2486660"/>
          </a:xfrm>
          <a:prstGeom prst="rect">
            <a:avLst/>
          </a:prstGeom>
        </p:spPr>
        <p:txBody>
          <a:bodyPr wrap="square" lIns="0" tIns="12065" rIns="0" bIns="0" rtlCol="0" vert="horz">
            <a:spAutoFit/>
          </a:bodyPr>
          <a:lstStyle/>
          <a:p>
            <a:pPr algn="just" marL="12700" marR="6350" indent="469265">
              <a:lnSpc>
                <a:spcPct val="144000"/>
              </a:lnSpc>
              <a:spcBef>
                <a:spcPts val="95"/>
              </a:spcBef>
            </a:pPr>
            <a:r>
              <a:rPr dirty="0" sz="1600" spc="-5">
                <a:latin typeface="Times New Roman"/>
                <a:cs typeface="Times New Roman"/>
              </a:rPr>
              <a:t>where F is the tearing force and Ac is the tear distance [3]. It  is important to note that the changes in extension </a:t>
            </a:r>
            <a:r>
              <a:rPr dirty="0" sz="1600" spc="-10">
                <a:latin typeface="Times New Roman"/>
                <a:cs typeface="Times New Roman"/>
              </a:rPr>
              <a:t>of </a:t>
            </a:r>
            <a:r>
              <a:rPr dirty="0" sz="1600" spc="-5">
                <a:latin typeface="Times New Roman"/>
                <a:cs typeface="Times New Roman"/>
              </a:rPr>
              <a:t>the material  between the tip of the tear and the </a:t>
            </a:r>
            <a:r>
              <a:rPr dirty="0" sz="1600">
                <a:latin typeface="Times New Roman"/>
                <a:cs typeface="Times New Roman"/>
              </a:rPr>
              <a:t>legs </a:t>
            </a:r>
            <a:r>
              <a:rPr dirty="0" sz="1600" spc="-5">
                <a:latin typeface="Times New Roman"/>
                <a:cs typeface="Times New Roman"/>
              </a:rPr>
              <a:t>are negligible and were  ignored in this</a:t>
            </a:r>
            <a:r>
              <a:rPr dirty="0" sz="1600">
                <a:latin typeface="Times New Roman"/>
                <a:cs typeface="Times New Roman"/>
              </a:rPr>
              <a:t> </a:t>
            </a:r>
            <a:r>
              <a:rPr dirty="0" sz="1600" spc="-5">
                <a:latin typeface="Times New Roman"/>
                <a:cs typeface="Times New Roman"/>
              </a:rPr>
              <a:t>equation.</a:t>
            </a:r>
            <a:endParaRPr sz="1600">
              <a:latin typeface="Times New Roman"/>
              <a:cs typeface="Times New Roman"/>
            </a:endParaRPr>
          </a:p>
          <a:p>
            <a:pPr>
              <a:lnSpc>
                <a:spcPct val="100000"/>
              </a:lnSpc>
            </a:pPr>
            <a:endParaRPr sz="1700">
              <a:latin typeface="Times New Roman"/>
              <a:cs typeface="Times New Roman"/>
            </a:endParaRPr>
          </a:p>
          <a:p>
            <a:pPr>
              <a:lnSpc>
                <a:spcPct val="100000"/>
              </a:lnSpc>
              <a:spcBef>
                <a:spcPts val="10"/>
              </a:spcBef>
            </a:pPr>
            <a:endParaRPr sz="1450">
              <a:latin typeface="Times New Roman"/>
              <a:cs typeface="Times New Roman"/>
            </a:endParaRPr>
          </a:p>
          <a:p>
            <a:pPr marL="481965">
              <a:lnSpc>
                <a:spcPct val="100000"/>
              </a:lnSpc>
              <a:spcBef>
                <a:spcPts val="5"/>
              </a:spcBef>
            </a:pPr>
            <a:r>
              <a:rPr dirty="0" sz="1600" spc="-5">
                <a:latin typeface="Times New Roman"/>
                <a:cs typeface="Times New Roman"/>
              </a:rPr>
              <a:t>The tearing energy, or critical fracture energy, can be</a:t>
            </a:r>
            <a:r>
              <a:rPr dirty="0" sz="1600" spc="305">
                <a:latin typeface="Times New Roman"/>
                <a:cs typeface="Times New Roman"/>
              </a:rPr>
              <a:t> </a:t>
            </a:r>
            <a:r>
              <a:rPr dirty="0" sz="1600" spc="-5">
                <a:latin typeface="Times New Roman"/>
                <a:cs typeface="Times New Roman"/>
              </a:rPr>
              <a:t>written</a:t>
            </a:r>
            <a:endParaRPr sz="1600">
              <a:latin typeface="Times New Roman"/>
              <a:cs typeface="Times New Roman"/>
            </a:endParaRPr>
          </a:p>
          <a:p>
            <a:pPr marL="12700">
              <a:lnSpc>
                <a:spcPct val="100000"/>
              </a:lnSpc>
              <a:spcBef>
                <a:spcPts val="850"/>
              </a:spcBef>
            </a:pPr>
            <a:r>
              <a:rPr dirty="0" sz="1600" spc="-5">
                <a:latin typeface="Times New Roman"/>
                <a:cs typeface="Times New Roman"/>
              </a:rPr>
              <a:t>as:</a:t>
            </a:r>
            <a:endParaRPr sz="1600">
              <a:latin typeface="Times New Roman"/>
              <a:cs typeface="Times New Roman"/>
            </a:endParaRPr>
          </a:p>
        </p:txBody>
      </p:sp>
      <p:sp>
        <p:nvSpPr>
          <p:cNvPr id="4" name="object 4"/>
          <p:cNvSpPr txBox="1"/>
          <p:nvPr/>
        </p:nvSpPr>
        <p:spPr>
          <a:xfrm>
            <a:off x="1046784" y="6501154"/>
            <a:ext cx="5473700" cy="726440"/>
          </a:xfrm>
          <a:prstGeom prst="rect">
            <a:avLst/>
          </a:prstGeom>
        </p:spPr>
        <p:txBody>
          <a:bodyPr wrap="square" lIns="0" tIns="12700" rIns="0" bIns="0" rtlCol="0" vert="horz">
            <a:spAutoFit/>
          </a:bodyPr>
          <a:lstStyle/>
          <a:p>
            <a:pPr marL="12700" marR="5080" indent="469265">
              <a:lnSpc>
                <a:spcPct val="143800"/>
              </a:lnSpc>
              <a:spcBef>
                <a:spcPts val="100"/>
              </a:spcBef>
              <a:tabLst>
                <a:tab pos="1110615" algn="l"/>
                <a:tab pos="1380490" algn="l"/>
                <a:tab pos="1650364" algn="l"/>
                <a:tab pos="2030730" algn="l"/>
                <a:tab pos="2921635" algn="l"/>
                <a:tab pos="3224530" algn="l"/>
                <a:tab pos="3603625" algn="l"/>
                <a:tab pos="4553585" algn="l"/>
                <a:tab pos="5255895" algn="l"/>
              </a:tabLst>
            </a:pPr>
            <a:r>
              <a:rPr dirty="0" sz="1600" spc="-5">
                <a:latin typeface="Times New Roman"/>
                <a:cs typeface="Times New Roman"/>
              </a:rPr>
              <a:t>wh</a:t>
            </a:r>
            <a:r>
              <a:rPr dirty="0" sz="1600" spc="-5">
                <a:latin typeface="Times New Roman"/>
                <a:cs typeface="Times New Roman"/>
              </a:rPr>
              <a:t>ere</a:t>
            </a:r>
            <a:r>
              <a:rPr dirty="0" sz="1600" spc="-5">
                <a:latin typeface="Times New Roman"/>
                <a:cs typeface="Times New Roman"/>
              </a:rPr>
              <a:t>	</a:t>
            </a:r>
            <a:r>
              <a:rPr dirty="0" sz="1600" spc="-5">
                <a:latin typeface="Times New Roman"/>
                <a:cs typeface="Times New Roman"/>
              </a:rPr>
              <a:t>B</a:t>
            </a:r>
            <a:r>
              <a:rPr dirty="0" sz="1600" spc="-5">
                <a:latin typeface="Times New Roman"/>
                <a:cs typeface="Times New Roman"/>
              </a:rPr>
              <a:t>	</a:t>
            </a:r>
            <a:r>
              <a:rPr dirty="0" sz="1600" spc="-5">
                <a:latin typeface="Times New Roman"/>
                <a:cs typeface="Times New Roman"/>
              </a:rPr>
              <a:t>is</a:t>
            </a:r>
            <a:r>
              <a:rPr dirty="0" sz="1600" spc="-5">
                <a:latin typeface="Times New Roman"/>
                <a:cs typeface="Times New Roman"/>
              </a:rPr>
              <a:t>	</a:t>
            </a:r>
            <a:r>
              <a:rPr dirty="0" sz="1600" spc="-5">
                <a:latin typeface="Times New Roman"/>
                <a:cs typeface="Times New Roman"/>
              </a:rPr>
              <a:t>the</a:t>
            </a:r>
            <a:r>
              <a:rPr dirty="0" sz="1600" spc="-5">
                <a:latin typeface="Times New Roman"/>
                <a:cs typeface="Times New Roman"/>
              </a:rPr>
              <a:t>	</a:t>
            </a:r>
            <a:r>
              <a:rPr dirty="0" sz="1600" spc="-5">
                <a:latin typeface="Times New Roman"/>
                <a:cs typeface="Times New Roman"/>
              </a:rPr>
              <a:t>thickn</a:t>
            </a:r>
            <a:r>
              <a:rPr dirty="0" sz="1600" spc="-5">
                <a:latin typeface="Times New Roman"/>
                <a:cs typeface="Times New Roman"/>
              </a:rPr>
              <a:t>ess</a:t>
            </a:r>
            <a:r>
              <a:rPr dirty="0" sz="1600" spc="-5">
                <a:latin typeface="Times New Roman"/>
                <a:cs typeface="Times New Roman"/>
              </a:rPr>
              <a:t>	</a:t>
            </a:r>
            <a:r>
              <a:rPr dirty="0" sz="1600" spc="-15">
                <a:latin typeface="Times New Roman"/>
                <a:cs typeface="Times New Roman"/>
              </a:rPr>
              <a:t>o</a:t>
            </a:r>
            <a:r>
              <a:rPr dirty="0" sz="1600" spc="-5">
                <a:latin typeface="Times New Roman"/>
                <a:cs typeface="Times New Roman"/>
              </a:rPr>
              <a:t>f</a:t>
            </a:r>
            <a:r>
              <a:rPr dirty="0" sz="1600">
                <a:latin typeface="Times New Roman"/>
                <a:cs typeface="Times New Roman"/>
              </a:rPr>
              <a:t>	</a:t>
            </a:r>
            <a:r>
              <a:rPr dirty="0" sz="1600" spc="-20">
                <a:latin typeface="Times New Roman"/>
                <a:cs typeface="Times New Roman"/>
              </a:rPr>
              <a:t>t</a:t>
            </a:r>
            <a:r>
              <a:rPr dirty="0" sz="1600" spc="-5">
                <a:latin typeface="Times New Roman"/>
                <a:cs typeface="Times New Roman"/>
              </a:rPr>
              <a:t>he</a:t>
            </a:r>
            <a:r>
              <a:rPr dirty="0" sz="1600">
                <a:latin typeface="Times New Roman"/>
                <a:cs typeface="Times New Roman"/>
              </a:rPr>
              <a:t>	</a:t>
            </a:r>
            <a:r>
              <a:rPr dirty="0" sz="1600" spc="-5">
                <a:latin typeface="Times New Roman"/>
                <a:cs typeface="Times New Roman"/>
              </a:rPr>
              <a:t>s</a:t>
            </a:r>
            <a:r>
              <a:rPr dirty="0" sz="1600">
                <a:latin typeface="Times New Roman"/>
                <a:cs typeface="Times New Roman"/>
              </a:rPr>
              <a:t>p</a:t>
            </a:r>
            <a:r>
              <a:rPr dirty="0" sz="1600" spc="-5">
                <a:latin typeface="Times New Roman"/>
                <a:cs typeface="Times New Roman"/>
              </a:rPr>
              <a:t>ec</a:t>
            </a:r>
            <a:r>
              <a:rPr dirty="0" sz="1600">
                <a:latin typeface="Times New Roman"/>
                <a:cs typeface="Times New Roman"/>
              </a:rPr>
              <a:t>i</a:t>
            </a:r>
            <a:r>
              <a:rPr dirty="0" sz="1600" spc="-25">
                <a:latin typeface="Times New Roman"/>
                <a:cs typeface="Times New Roman"/>
              </a:rPr>
              <a:t>m</a:t>
            </a:r>
            <a:r>
              <a:rPr dirty="0" sz="1600" spc="-5">
                <a:latin typeface="Times New Roman"/>
                <a:cs typeface="Times New Roman"/>
              </a:rPr>
              <a:t>en.</a:t>
            </a:r>
            <a:r>
              <a:rPr dirty="0" sz="1600">
                <a:latin typeface="Times New Roman"/>
                <a:cs typeface="Times New Roman"/>
              </a:rPr>
              <a:t>	</a:t>
            </a:r>
            <a:r>
              <a:rPr dirty="0" sz="1600" spc="-5">
                <a:latin typeface="Times New Roman"/>
                <a:cs typeface="Times New Roman"/>
              </a:rPr>
              <a:t>Hen</a:t>
            </a:r>
            <a:r>
              <a:rPr dirty="0" sz="1600" spc="-5">
                <a:latin typeface="Times New Roman"/>
                <a:cs typeface="Times New Roman"/>
              </a:rPr>
              <a:t>ce,</a:t>
            </a:r>
            <a:r>
              <a:rPr dirty="0" sz="1600">
                <a:latin typeface="Times New Roman"/>
                <a:cs typeface="Times New Roman"/>
              </a:rPr>
              <a:t>	</a:t>
            </a:r>
            <a:r>
              <a:rPr dirty="0" sz="1600" spc="10">
                <a:latin typeface="Times New Roman"/>
                <a:cs typeface="Times New Roman"/>
              </a:rPr>
              <a:t>b</a:t>
            </a:r>
            <a:r>
              <a:rPr dirty="0" sz="1600" spc="-5">
                <a:latin typeface="Times New Roman"/>
                <a:cs typeface="Times New Roman"/>
              </a:rPr>
              <a:t>y  </a:t>
            </a:r>
            <a:r>
              <a:rPr dirty="0" sz="1600" spc="-5">
                <a:latin typeface="Times New Roman"/>
                <a:cs typeface="Times New Roman"/>
              </a:rPr>
              <a:t>combining Equations 1 and</a:t>
            </a:r>
            <a:r>
              <a:rPr dirty="0" sz="1600" spc="10">
                <a:latin typeface="Times New Roman"/>
                <a:cs typeface="Times New Roman"/>
              </a:rPr>
              <a:t> </a:t>
            </a:r>
            <a:r>
              <a:rPr dirty="0" sz="1600" spc="-5">
                <a:latin typeface="Times New Roman"/>
                <a:cs typeface="Times New Roman"/>
              </a:rPr>
              <a:t>2:</a:t>
            </a:r>
            <a:endParaRPr sz="1600">
              <a:latin typeface="Times New Roman"/>
              <a:cs typeface="Times New Roman"/>
            </a:endParaRPr>
          </a:p>
        </p:txBody>
      </p:sp>
      <p:sp>
        <p:nvSpPr>
          <p:cNvPr id="5" name="object 5"/>
          <p:cNvSpPr txBox="1"/>
          <p:nvPr/>
        </p:nvSpPr>
        <p:spPr>
          <a:xfrm>
            <a:off x="1046784" y="8107832"/>
            <a:ext cx="5478780" cy="1427480"/>
          </a:xfrm>
          <a:prstGeom prst="rect">
            <a:avLst/>
          </a:prstGeom>
        </p:spPr>
        <p:txBody>
          <a:bodyPr wrap="square" lIns="0" tIns="12700" rIns="0" bIns="0" rtlCol="0" vert="horz">
            <a:spAutoFit/>
          </a:bodyPr>
          <a:lstStyle/>
          <a:p>
            <a:pPr algn="just" marL="12700" marR="5080" indent="469265">
              <a:lnSpc>
                <a:spcPct val="143700"/>
              </a:lnSpc>
              <a:spcBef>
                <a:spcPts val="100"/>
              </a:spcBef>
            </a:pPr>
            <a:r>
              <a:rPr dirty="0" sz="1600" spc="-5">
                <a:latin typeface="Times New Roman"/>
                <a:cs typeface="Times New Roman"/>
              </a:rPr>
              <a:t>It can be confirmed </a:t>
            </a:r>
            <a:r>
              <a:rPr dirty="0" sz="1600">
                <a:latin typeface="Times New Roman"/>
                <a:cs typeface="Times New Roman"/>
              </a:rPr>
              <a:t>from </a:t>
            </a:r>
            <a:r>
              <a:rPr dirty="0" sz="1600" spc="-5">
                <a:latin typeface="Times New Roman"/>
                <a:cs typeface="Times New Roman"/>
              </a:rPr>
              <a:t>Equation 3 that the critical tearing  energy is independent </a:t>
            </a:r>
            <a:r>
              <a:rPr dirty="0" sz="1600" spc="-10">
                <a:latin typeface="Times New Roman"/>
                <a:cs typeface="Times New Roman"/>
              </a:rPr>
              <a:t>of the </a:t>
            </a:r>
            <a:r>
              <a:rPr dirty="0" sz="1600" spc="-5">
                <a:latin typeface="Times New Roman"/>
                <a:cs typeface="Times New Roman"/>
              </a:rPr>
              <a:t>initial </a:t>
            </a:r>
            <a:r>
              <a:rPr dirty="0" sz="1600" spc="-10">
                <a:latin typeface="Times New Roman"/>
                <a:cs typeface="Times New Roman"/>
              </a:rPr>
              <a:t>sample </a:t>
            </a:r>
            <a:r>
              <a:rPr dirty="0" sz="1600" spc="-5">
                <a:latin typeface="Times New Roman"/>
                <a:cs typeface="Times New Roman"/>
              </a:rPr>
              <a:t>geometry and </a:t>
            </a:r>
            <a:r>
              <a:rPr dirty="0" sz="1600" spc="5">
                <a:latin typeface="Times New Roman"/>
                <a:cs typeface="Times New Roman"/>
              </a:rPr>
              <a:t>crack  </a:t>
            </a:r>
            <a:r>
              <a:rPr dirty="0" sz="1600" spc="-5">
                <a:latin typeface="Times New Roman"/>
                <a:cs typeface="Times New Roman"/>
              </a:rPr>
              <a:t>length. The critical tearing energy </a:t>
            </a:r>
            <a:r>
              <a:rPr dirty="0" sz="1600">
                <a:latin typeface="Times New Roman"/>
                <a:cs typeface="Times New Roman"/>
              </a:rPr>
              <a:t>could </a:t>
            </a:r>
            <a:r>
              <a:rPr dirty="0" sz="1600" spc="-5">
                <a:latin typeface="Times New Roman"/>
                <a:cs typeface="Times New Roman"/>
              </a:rPr>
              <a:t>have also been calculated  using Equation 2, although </a:t>
            </a:r>
            <a:r>
              <a:rPr dirty="0" sz="1600" spc="-10">
                <a:latin typeface="Times New Roman"/>
                <a:cs typeface="Times New Roman"/>
              </a:rPr>
              <a:t>more </a:t>
            </a:r>
            <a:r>
              <a:rPr dirty="0" sz="1600" spc="-5">
                <a:latin typeface="Times New Roman"/>
                <a:cs typeface="Times New Roman"/>
              </a:rPr>
              <a:t>complicated crack</a:t>
            </a:r>
            <a:r>
              <a:rPr dirty="0" sz="1600" spc="70">
                <a:latin typeface="Times New Roman"/>
                <a:cs typeface="Times New Roman"/>
              </a:rPr>
              <a:t> </a:t>
            </a:r>
            <a:r>
              <a:rPr dirty="0" sz="1600" spc="-5">
                <a:latin typeface="Times New Roman"/>
                <a:cs typeface="Times New Roman"/>
              </a:rPr>
              <a:t>length</a:t>
            </a:r>
            <a:endParaRPr sz="1600">
              <a:latin typeface="Times New Roman"/>
              <a:cs typeface="Times New Roman"/>
            </a:endParaRPr>
          </a:p>
        </p:txBody>
      </p:sp>
      <p:sp>
        <p:nvSpPr>
          <p:cNvPr id="6" name="object 6"/>
          <p:cNvSpPr/>
          <p:nvPr/>
        </p:nvSpPr>
        <p:spPr>
          <a:xfrm>
            <a:off x="1983810" y="2275557"/>
            <a:ext cx="1897357" cy="224366"/>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2059705" y="6001596"/>
            <a:ext cx="1821463" cy="373788"/>
          </a:xfrm>
          <a:prstGeom prst="rect">
            <a:avLst/>
          </a:prstGeom>
          <a:blipFill>
            <a:blip r:embed="rId3" cstate="print"/>
            <a:stretch>
              <a:fillRect/>
            </a:stretch>
          </a:blipFill>
        </p:spPr>
        <p:txBody>
          <a:bodyPr wrap="square" lIns="0" tIns="0" rIns="0" bIns="0" rtlCol="0"/>
          <a:lstStyle/>
          <a:p/>
        </p:txBody>
      </p:sp>
      <p:sp>
        <p:nvSpPr>
          <p:cNvPr id="8" name="object 8"/>
          <p:cNvSpPr/>
          <p:nvPr/>
        </p:nvSpPr>
        <p:spPr>
          <a:xfrm>
            <a:off x="2059705" y="7518061"/>
            <a:ext cx="1821463" cy="374226"/>
          </a:xfrm>
          <a:prstGeom prst="rect">
            <a:avLst/>
          </a:prstGeom>
          <a:blipFill>
            <a:blip r:embed="rId4" cstate="print"/>
            <a:stretch>
              <a:fillRect/>
            </a:stretch>
          </a:blipFill>
        </p:spPr>
        <p:txBody>
          <a:bodyPr wrap="square" lIns="0" tIns="0" rIns="0" bIns="0" rtlCol="0"/>
          <a:lstStyle/>
          <a:p/>
        </p:txBody>
      </p:sp>
      <p:sp>
        <p:nvSpPr>
          <p:cNvPr id="9" name="object 9"/>
          <p:cNvSpPr txBox="1">
            <a:spLocks noGrp="1"/>
          </p:cNvSpPr>
          <p:nvPr>
            <p:ph type="sldNum" idx="7" sz="quarter"/>
          </p:nvPr>
        </p:nvSpPr>
        <p:spPr>
          <a:prstGeom prst="rect"/>
        </p:spPr>
        <p:txBody>
          <a:bodyPr wrap="square" lIns="0" tIns="635" rIns="0" bIns="0" rtlCol="0" vert="horz">
            <a:spAutoFit/>
          </a:bodyPr>
          <a:lstStyle/>
          <a:p>
            <a:pPr marL="25400">
              <a:lnSpc>
                <a:spcPct val="100000"/>
              </a:lnSpc>
              <a:spcBef>
                <a:spcPts val="5"/>
              </a:spcBef>
            </a:pPr>
            <a:fld id="{81D60167-4931-47E6-BA6A-407CBD079E47}" type="slidenum">
              <a:rPr dirty="0"/>
              <a:t>2</a:t>
            </a:fld>
            <a:r>
              <a:rPr dirty="0"/>
              <a:t>/ from</a:t>
            </a:r>
            <a:r>
              <a:rPr dirty="0" spc="-95"/>
              <a:t> </a:t>
            </a:r>
            <a:r>
              <a:rPr dirty="0"/>
              <a: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6784" y="1145183"/>
            <a:ext cx="5470525" cy="726440"/>
          </a:xfrm>
          <a:prstGeom prst="rect">
            <a:avLst/>
          </a:prstGeom>
        </p:spPr>
        <p:txBody>
          <a:bodyPr wrap="square" lIns="0" tIns="12700" rIns="0" bIns="0" rtlCol="0" vert="horz">
            <a:spAutoFit/>
          </a:bodyPr>
          <a:lstStyle/>
          <a:p>
            <a:pPr marL="12700" marR="5080">
              <a:lnSpc>
                <a:spcPct val="143800"/>
              </a:lnSpc>
              <a:spcBef>
                <a:spcPts val="100"/>
              </a:spcBef>
            </a:pPr>
            <a:r>
              <a:rPr dirty="0" sz="1600" spc="-5">
                <a:latin typeface="Times New Roman"/>
                <a:cs typeface="Times New Roman"/>
              </a:rPr>
              <a:t>measurement before and after the </a:t>
            </a:r>
            <a:r>
              <a:rPr dirty="0" sz="1600">
                <a:latin typeface="Times New Roman"/>
                <a:cs typeface="Times New Roman"/>
              </a:rPr>
              <a:t>tear </a:t>
            </a:r>
            <a:r>
              <a:rPr dirty="0" sz="1600" spc="-5">
                <a:latin typeface="Times New Roman"/>
                <a:cs typeface="Times New Roman"/>
              </a:rPr>
              <a:t>test is needed to achieve  good results.</a:t>
            </a:r>
            <a:endParaRPr sz="1600">
              <a:latin typeface="Times New Roman"/>
              <a:cs typeface="Times New Roman"/>
            </a:endParaRPr>
          </a:p>
        </p:txBody>
      </p:sp>
      <p:sp>
        <p:nvSpPr>
          <p:cNvPr id="3" name="object 3"/>
          <p:cNvSpPr txBox="1">
            <a:spLocks noGrp="1"/>
          </p:cNvSpPr>
          <p:nvPr>
            <p:ph type="sldNum" idx="7" sz="quarter"/>
          </p:nvPr>
        </p:nvSpPr>
        <p:spPr>
          <a:prstGeom prst="rect"/>
        </p:spPr>
        <p:txBody>
          <a:bodyPr wrap="square" lIns="0" tIns="635" rIns="0" bIns="0" rtlCol="0" vert="horz">
            <a:spAutoFit/>
          </a:bodyPr>
          <a:lstStyle/>
          <a:p>
            <a:pPr marL="25400">
              <a:lnSpc>
                <a:spcPct val="100000"/>
              </a:lnSpc>
              <a:spcBef>
                <a:spcPts val="5"/>
              </a:spcBef>
            </a:pPr>
            <a:fld id="{81D60167-4931-47E6-BA6A-407CBD079E47}" type="slidenum">
              <a:rPr dirty="0"/>
              <a:t>2</a:t>
            </a:fld>
            <a:r>
              <a:rPr dirty="0"/>
              <a:t>/ from</a:t>
            </a:r>
            <a:r>
              <a:rPr dirty="0" spc="-95"/>
              <a:t> </a:t>
            </a:r>
            <a:r>
              <a:rPr dirty="0"/>
              <a:t>4</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dc:creator>
  <dcterms:created xsi:type="dcterms:W3CDTF">2018-11-09T12:26:13Z</dcterms:created>
  <dcterms:modified xsi:type="dcterms:W3CDTF">2018-11-09T12:26:13Z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2018-11-06T00:00:00Z</vt:filetime>
  </property>
  <property fmtid="{D5CDD505-2E9C-101B-9397-08002B2CF9AE}" pid="3" name="Creator">
    <vt:lpwstr>Microsoft® Word 2010</vt:lpwstr>
  </property>
  <property fmtid="{D5CDD505-2E9C-101B-9397-08002B2CF9AE}" pid="4" name="LastSaved">
    <vt:filetime>2018-11-09T00:00:00Z</vt:filetime>
  </property>
</Properties>
</file>